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60" r:id="rId4"/>
    <p:sldId id="261" r:id="rId5"/>
    <p:sldId id="262" r:id="rId6"/>
    <p:sldId id="263" r:id="rId7"/>
    <p:sldId id="265" r:id="rId8"/>
    <p:sldId id="267" r:id="rId9"/>
    <p:sldId id="268" r:id="rId10"/>
    <p:sldId id="277" r:id="rId11"/>
    <p:sldId id="278" r:id="rId12"/>
    <p:sldId id="266" r:id="rId13"/>
    <p:sldId id="264" r:id="rId14"/>
    <p:sldId id="271" r:id="rId15"/>
    <p:sldId id="272" r:id="rId16"/>
    <p:sldId id="270" r:id="rId17"/>
    <p:sldId id="269" r:id="rId18"/>
    <p:sldId id="273" r:id="rId19"/>
    <p:sldId id="274" r:id="rId20"/>
    <p:sldId id="275" r:id="rId21"/>
    <p:sldId id="276" r:id="rId22"/>
    <p:sldId id="282" r:id="rId23"/>
    <p:sldId id="283" r:id="rId24"/>
    <p:sldId id="279" r:id="rId25"/>
    <p:sldId id="280" r:id="rId26"/>
    <p:sldId id="281" r:id="rId27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92" autoAdjust="0"/>
    <p:restoredTop sz="94660"/>
  </p:normalViewPr>
  <p:slideViewPr>
    <p:cSldViewPr snapToGrid="0">
      <p:cViewPr>
        <p:scale>
          <a:sx n="90" d="100"/>
          <a:sy n="90" d="100"/>
        </p:scale>
        <p:origin x="174" y="3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04388F-1132-42DB-B6A1-60CB8EE875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65AEF2-E266-4F07-B654-759FB6FA25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AB0431-F47C-4B6F-BF71-72D897320B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E285A5-0B47-4D16-A5D8-D898CD4E88B0}" type="datetimeFigureOut">
              <a:rPr lang="pt-BR" smtClean="0"/>
              <a:t>29/10/2020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C804FD-2F35-4B32-BAF0-E6F371FD8F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64ED55-1959-4EF5-AA7C-0A219C568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0768CD-217A-4F79-B99A-7BF68BD6401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558410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81E6D-992D-492C-BCCD-5BA538DA9F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41D5A43-20A5-4A11-8410-DE7DAA842E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2008BA-4625-4D1B-988C-5EC0F09D30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E285A5-0B47-4D16-A5D8-D898CD4E88B0}" type="datetimeFigureOut">
              <a:rPr lang="pt-BR" smtClean="0"/>
              <a:t>29/10/2020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9AFD58-B0FD-417A-925E-838D829778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7FFCDE-BFA5-454A-8AE1-27B0B8660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0768CD-217A-4F79-B99A-7BF68BD6401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762322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33D2798-4589-4C01-B60A-9FC8F5D3F2D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5152501-6350-46E3-9420-34BF8DB12C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E035DB-5E72-4274-8EB3-E9618ADAE5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E285A5-0B47-4D16-A5D8-D898CD4E88B0}" type="datetimeFigureOut">
              <a:rPr lang="pt-BR" smtClean="0"/>
              <a:t>29/10/2020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3BC7CB-8ECB-4901-969A-3DC21CE966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E26D5D-2B70-48E4-BE99-092C6FAF1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0768CD-217A-4F79-B99A-7BF68BD6401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059669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2AF662-0A5E-47B2-AE4F-2F3C9A891A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8049C4-8B8D-4BAA-AC57-F4F2B7625C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331268-3AE9-4FEC-9E4D-E365696F1B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E285A5-0B47-4D16-A5D8-D898CD4E88B0}" type="datetimeFigureOut">
              <a:rPr lang="pt-BR" smtClean="0"/>
              <a:t>29/10/2020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93F720-BA8F-446B-B3CD-1A67DB68E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3BF7FC-68E2-4DDC-B4B4-F40407A41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0768CD-217A-4F79-B99A-7BF68BD6401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197725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60B19-1129-429E-AE89-64F0D1573A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0A532C-17C8-4977-AD60-3B08BCFCD6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F18D7A-D3D8-492B-977C-2CE518A97C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E285A5-0B47-4D16-A5D8-D898CD4E88B0}" type="datetimeFigureOut">
              <a:rPr lang="pt-BR" smtClean="0"/>
              <a:t>29/10/2020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6EEDBC-0B49-4D3F-A247-E2A470EE92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94224E-F60F-4199-9B72-D02A26F53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0768CD-217A-4F79-B99A-7BF68BD6401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156185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E31827-90DD-4DE1-8C20-EFCBFC5A0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E4E4D4-33A6-4BE9-8896-1A5E8C7228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965B25-5EB6-4DE6-9A4B-C7F28099EA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1700BD-5F4E-49A2-8A87-A45F22B8D7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E285A5-0B47-4D16-A5D8-D898CD4E88B0}" type="datetimeFigureOut">
              <a:rPr lang="pt-BR" smtClean="0"/>
              <a:t>29/10/2020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E5525A-B048-4D27-94CB-9EBB968BBD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D2A275-A1BF-4C2E-A78B-7EC7A105D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0768CD-217A-4F79-B99A-7BF68BD6401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548249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7F68C-8225-4741-8605-40223A126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90591B-40F4-48C5-BD1C-01ED990826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343658-9CCF-43B4-A9AD-32EB1FA257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580D19A-5399-4316-94A1-3F6CCB9BA20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936FA63-59AB-4528-AD60-B5EB1EBAAD2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72AAB91-A7D6-43D1-9021-E94DAE48E0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E285A5-0B47-4D16-A5D8-D898CD4E88B0}" type="datetimeFigureOut">
              <a:rPr lang="pt-BR" smtClean="0"/>
              <a:t>29/10/2020</a:t>
            </a:fld>
            <a:endParaRPr lang="pt-B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129F94-9263-4E33-BD91-03C1902BAF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0E8BBDB-AE4F-4229-888F-BFD30C46FC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0768CD-217A-4F79-B99A-7BF68BD6401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426243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5E6130-94D3-47F5-93FC-2449DAF592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BB607D4-A754-467E-9CC8-C3E37F3E49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E285A5-0B47-4D16-A5D8-D898CD4E88B0}" type="datetimeFigureOut">
              <a:rPr lang="pt-BR" smtClean="0"/>
              <a:t>29/10/2020</a:t>
            </a:fld>
            <a:endParaRPr lang="pt-B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CAC7A1-CB17-4628-AECF-38D3A3E870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CAC53D-0122-409C-A648-B8255CDB4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0768CD-217A-4F79-B99A-7BF68BD6401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434285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0702736-7E79-4889-96E9-7CB2D4CDF9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E285A5-0B47-4D16-A5D8-D898CD4E88B0}" type="datetimeFigureOut">
              <a:rPr lang="pt-BR" smtClean="0"/>
              <a:t>29/10/2020</a:t>
            </a:fld>
            <a:endParaRPr lang="pt-B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A7DF68E-1FB7-42F0-BB52-6C5980BA72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360D76-882B-46DA-8F16-808A037CA5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0768CD-217A-4F79-B99A-7BF68BD6401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465609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F4380-DE56-4E10-895A-4543E0BCAE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41F4CC-F440-417E-946F-5924B51EF0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1E44AA-E0F5-40DA-9E08-956ECCA4C9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DCF43D-7E36-43D2-890D-ABA13EB218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E285A5-0B47-4D16-A5D8-D898CD4E88B0}" type="datetimeFigureOut">
              <a:rPr lang="pt-BR" smtClean="0"/>
              <a:t>29/10/2020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EAA85D-2967-4439-9080-B818BC16AB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195BD4-6B97-4151-BAE5-05D7D101D5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0768CD-217A-4F79-B99A-7BF68BD6401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544544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18889-7843-45A8-8603-0FDDE8CFA0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AEFD65B-4946-49FD-9CD7-7783347BFD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7AC68B-F2D0-4D8A-A8CA-2822645935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F7539C-8584-4FAD-8A22-C4621433E6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E285A5-0B47-4D16-A5D8-D898CD4E88B0}" type="datetimeFigureOut">
              <a:rPr lang="pt-BR" smtClean="0"/>
              <a:t>29/10/2020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4B60DE-129A-4310-B99D-5538E49A7C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F6E517-5A53-44E9-853D-E13F3328DD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0768CD-217A-4F79-B99A-7BF68BD6401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926056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3DC0C29-94BF-4946-9B0C-6D8F8DF35B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C896AF-4AC8-4E54-BC7C-B0A628EFAE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C58C97-B90F-4E95-8334-0F0A63E798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E285A5-0B47-4D16-A5D8-D898CD4E88B0}" type="datetimeFigureOut">
              <a:rPr lang="pt-BR" smtClean="0"/>
              <a:t>29/10/2020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A85145-FE64-4154-A654-784B133072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97C2D4-A294-4998-9BEF-DA12644301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0768CD-217A-4F79-B99A-7BF68BD6401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546401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EA_NDtStrGc?feature=oembed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RX7NwMnc7As?feature=oembed" TargetMode="Externa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C0B27210-D0CA-4654-B3E3-9ABB4F178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275903-3DD3-44CC-BB77-9316C985C4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95084" y="997150"/>
            <a:ext cx="5774613" cy="3830031"/>
          </a:xfrm>
        </p:spPr>
        <p:txBody>
          <a:bodyPr anchor="b">
            <a:normAutofit/>
          </a:bodyPr>
          <a:lstStyle/>
          <a:p>
            <a:pPr algn="l"/>
            <a:r>
              <a:rPr lang="pt-BR" dirty="0">
                <a:solidFill>
                  <a:schemeClr val="bg1"/>
                </a:solidFill>
                <a:latin typeface="Montserrat" panose="00000500000000000000" pitchFamily="2" charset="0"/>
              </a:rPr>
              <a:t>Criação de plataforma de aprendizado por reforço</a:t>
            </a: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70B66945-4967-4040-926D-DCA44313CD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24154" cy="685800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A275903-3DD3-44CC-BB77-9316C985C4B0}"/>
              </a:ext>
            </a:extLst>
          </p:cNvPr>
          <p:cNvSpPr txBox="1">
            <a:spLocks/>
          </p:cNvSpPr>
          <p:nvPr/>
        </p:nvSpPr>
        <p:spPr>
          <a:xfrm>
            <a:off x="8452884" y="6113720"/>
            <a:ext cx="3739116" cy="73347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2800" dirty="0">
                <a:solidFill>
                  <a:schemeClr val="bg1"/>
                </a:solidFill>
                <a:latin typeface="Montserrat" panose="00000500000000000000" pitchFamily="2" charset="0"/>
              </a:rPr>
              <a:t>Vinícius Ormenesse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DCE78F02-5725-4CE6-90EA-2800B6DD75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531" y="1373372"/>
            <a:ext cx="3363432" cy="3363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3927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A3A18CAB-225C-49FE-AA12-048B03A61F27}"/>
              </a:ext>
            </a:extLst>
          </p:cNvPr>
          <p:cNvSpPr/>
          <p:nvPr/>
        </p:nvSpPr>
        <p:spPr>
          <a:xfrm>
            <a:off x="467833" y="1039096"/>
            <a:ext cx="11451265" cy="5670048"/>
          </a:xfrm>
          <a:prstGeom prst="roundRect">
            <a:avLst>
              <a:gd name="adj" fmla="val 6055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5DA89A7-BEBC-4CAD-9D2A-7625CAED5F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pt-BR" dirty="0">
                <a:solidFill>
                  <a:schemeClr val="bg1"/>
                </a:solidFill>
                <a:latin typeface="Montserrat" panose="00000500000000000000" pitchFamily="2" charset="0"/>
              </a:rPr>
              <a:t>Arquitetura Desenvolvida</a:t>
            </a:r>
            <a:endParaRPr lang="en-US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5E49E4A7-4B4E-4390-BBA8-888F95DE7F6A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95448" y="1097575"/>
            <a:ext cx="4295775" cy="5572125"/>
          </a:xfrm>
          <a:prstGeom prst="rect">
            <a:avLst/>
          </a:prstGeom>
        </p:spPr>
      </p:pic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3C5A9F5D-C664-4B96-B75E-3F9ECB50A587}"/>
              </a:ext>
            </a:extLst>
          </p:cNvPr>
          <p:cNvSpPr txBox="1">
            <a:spLocks/>
          </p:cNvSpPr>
          <p:nvPr/>
        </p:nvSpPr>
        <p:spPr>
          <a:xfrm>
            <a:off x="5418838" y="1325563"/>
            <a:ext cx="5977714" cy="50504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200000"/>
              </a:lnSpc>
              <a:buNone/>
            </a:pPr>
            <a:r>
              <a:rPr lang="pt-BR" sz="1400" dirty="0">
                <a:latin typeface="Montserrat" panose="00000500000000000000" pitchFamily="2" charset="0"/>
              </a:rPr>
              <a:t>A arquitetura para a VM utilizada foi a que eu chamei de “</a:t>
            </a:r>
            <a:r>
              <a:rPr lang="pt-BR" sz="1400" dirty="0" err="1">
                <a:latin typeface="Montserrat" panose="00000500000000000000" pitchFamily="2" charset="0"/>
              </a:rPr>
              <a:t>DoYourBest</a:t>
            </a:r>
            <a:r>
              <a:rPr lang="pt-BR" sz="1400" dirty="0">
                <a:latin typeface="Montserrat" panose="00000500000000000000" pitchFamily="2" charset="0"/>
              </a:rPr>
              <a:t>”, ou seja, em cima do processo principal existem Threads independentes responsáveis pela:</a:t>
            </a:r>
          </a:p>
          <a:p>
            <a:pPr algn="just">
              <a:lnSpc>
                <a:spcPct val="200000"/>
              </a:lnSpc>
            </a:pPr>
            <a:r>
              <a:rPr lang="pt-BR" sz="1400" dirty="0">
                <a:latin typeface="Montserrat" panose="00000500000000000000" pitchFamily="2" charset="0"/>
              </a:rPr>
              <a:t>Ligar/Terminar processo do emulador, detectar fim do episódio e enviar dados para treinamento;</a:t>
            </a:r>
          </a:p>
          <a:p>
            <a:pPr algn="just">
              <a:lnSpc>
                <a:spcPct val="200000"/>
              </a:lnSpc>
            </a:pPr>
            <a:r>
              <a:rPr lang="pt-BR" sz="1400" dirty="0">
                <a:latin typeface="Montserrat" panose="00000500000000000000" pitchFamily="2" charset="0"/>
              </a:rPr>
              <a:t>Extração de dados provenientes do emulador;</a:t>
            </a:r>
          </a:p>
          <a:p>
            <a:pPr algn="just">
              <a:lnSpc>
                <a:spcPct val="200000"/>
              </a:lnSpc>
            </a:pPr>
            <a:r>
              <a:rPr lang="pt-BR" sz="1400" dirty="0">
                <a:latin typeface="Montserrat" panose="00000500000000000000" pitchFamily="2" charset="0"/>
              </a:rPr>
              <a:t>Apertar o os comando desejados no Joystick.</a:t>
            </a:r>
          </a:p>
          <a:p>
            <a:pPr marL="0" indent="0" algn="just">
              <a:lnSpc>
                <a:spcPct val="200000"/>
              </a:lnSpc>
              <a:buNone/>
            </a:pPr>
            <a:r>
              <a:rPr lang="pt-BR" sz="1400" dirty="0">
                <a:latin typeface="Montserrat" panose="00000500000000000000" pitchFamily="2" charset="0"/>
              </a:rPr>
              <a:t>Cada Thread é responsável por seu subprocesso e apenas isso. Caso alguma Thread falhe, a outra não será impactada pelo problema, continuando, assim, a linearidade do treinamento.</a:t>
            </a:r>
          </a:p>
        </p:txBody>
      </p:sp>
    </p:spTree>
    <p:extLst>
      <p:ext uri="{BB962C8B-B14F-4D97-AF65-F5344CB8AC3E}">
        <p14:creationId xmlns:p14="http://schemas.microsoft.com/office/powerpoint/2010/main" val="7734202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A3A18CAB-225C-49FE-AA12-048B03A61F27}"/>
              </a:ext>
            </a:extLst>
          </p:cNvPr>
          <p:cNvSpPr/>
          <p:nvPr/>
        </p:nvSpPr>
        <p:spPr>
          <a:xfrm>
            <a:off x="467833" y="1039096"/>
            <a:ext cx="11451265" cy="5670048"/>
          </a:xfrm>
          <a:prstGeom prst="roundRect">
            <a:avLst>
              <a:gd name="adj" fmla="val 6055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5DA89A7-BEBC-4CAD-9D2A-7625CAED5F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pt-BR" dirty="0">
                <a:solidFill>
                  <a:schemeClr val="bg1"/>
                </a:solidFill>
                <a:latin typeface="Montserrat" panose="00000500000000000000" pitchFamily="2" charset="0"/>
              </a:rPr>
              <a:t>Arquitetura Desenvolvida</a:t>
            </a:r>
            <a:endParaRPr lang="en-US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3C5A9F5D-C664-4B96-B75E-3F9ECB50A587}"/>
              </a:ext>
            </a:extLst>
          </p:cNvPr>
          <p:cNvSpPr txBox="1">
            <a:spLocks/>
          </p:cNvSpPr>
          <p:nvPr/>
        </p:nvSpPr>
        <p:spPr>
          <a:xfrm>
            <a:off x="5418838" y="1956391"/>
            <a:ext cx="5977714" cy="36788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200000"/>
              </a:lnSpc>
              <a:buNone/>
            </a:pPr>
            <a:r>
              <a:rPr lang="pt-BR" sz="1400" dirty="0">
                <a:latin typeface="Montserrat" panose="00000500000000000000" pitchFamily="2" charset="0"/>
              </a:rPr>
              <a:t>Criação de um servidor simples capaz de:</a:t>
            </a:r>
          </a:p>
          <a:p>
            <a:pPr algn="just">
              <a:lnSpc>
                <a:spcPct val="200000"/>
              </a:lnSpc>
            </a:pPr>
            <a:r>
              <a:rPr lang="pt-BR" sz="1400" dirty="0">
                <a:latin typeface="Montserrat" panose="00000500000000000000" pitchFamily="2" charset="0"/>
              </a:rPr>
              <a:t>Calcular todas as REWARDS;</a:t>
            </a:r>
          </a:p>
          <a:p>
            <a:pPr algn="just">
              <a:lnSpc>
                <a:spcPct val="200000"/>
              </a:lnSpc>
            </a:pPr>
            <a:r>
              <a:rPr lang="pt-BR" sz="1400" dirty="0">
                <a:latin typeface="Montserrat" panose="00000500000000000000" pitchFamily="2" charset="0"/>
              </a:rPr>
              <a:t>Treinar o modelo utilizando o algoritmo desejado;</a:t>
            </a:r>
          </a:p>
          <a:p>
            <a:pPr algn="just">
              <a:lnSpc>
                <a:spcPct val="200000"/>
              </a:lnSpc>
            </a:pPr>
            <a:r>
              <a:rPr lang="pt-BR" sz="1400" dirty="0">
                <a:latin typeface="Montserrat" panose="00000500000000000000" pitchFamily="2" charset="0"/>
              </a:rPr>
              <a:t> Disponibilizar o modelo treinado para que este seja utilizada pela VM.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E9E6920-A9A8-42D2-95E2-B9E24D4708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561" y="1620151"/>
            <a:ext cx="4019550" cy="412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1662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A3A18CAB-225C-49FE-AA12-048B03A61F27}"/>
              </a:ext>
            </a:extLst>
          </p:cNvPr>
          <p:cNvSpPr/>
          <p:nvPr/>
        </p:nvSpPr>
        <p:spPr>
          <a:xfrm>
            <a:off x="467833" y="1039096"/>
            <a:ext cx="11451265" cy="5670048"/>
          </a:xfrm>
          <a:prstGeom prst="roundRect">
            <a:avLst>
              <a:gd name="adj" fmla="val 6055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5DA89A7-BEBC-4CAD-9D2A-7625CAED5F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pt-BR" dirty="0">
                <a:solidFill>
                  <a:schemeClr val="bg1"/>
                </a:solidFill>
                <a:latin typeface="Montserrat" panose="00000500000000000000" pitchFamily="2" charset="0"/>
              </a:rPr>
              <a:t>Arquitetura Desenvolvida</a:t>
            </a:r>
            <a:endParaRPr lang="en-US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E88E9AC2-299E-42FF-A414-DC39EFB0AB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700" y="1137019"/>
            <a:ext cx="10134600" cy="557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4576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DA89A7-BEBC-4CAD-9D2A-7625CAED5F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44" y="0"/>
            <a:ext cx="10515600" cy="1325563"/>
          </a:xfrm>
        </p:spPr>
        <p:txBody>
          <a:bodyPr/>
          <a:lstStyle/>
          <a:p>
            <a:r>
              <a:rPr lang="pt-BR" dirty="0" err="1">
                <a:solidFill>
                  <a:schemeClr val="bg1"/>
                </a:solidFill>
                <a:latin typeface="Montserrat" panose="00000500000000000000" pitchFamily="2" charset="0"/>
              </a:rPr>
              <a:t>Outrun</a:t>
            </a:r>
            <a:endParaRPr lang="en-US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D4BE001-3653-4364-BCE3-0A7846ABBC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1358" y="1684669"/>
            <a:ext cx="5387163" cy="2342338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bg1"/>
                </a:solidFill>
                <a:latin typeface="Montserrat" panose="00000500000000000000" pitchFamily="2" charset="0"/>
              </a:rPr>
              <a:t>Plataforma 16 Bits – Sega Genesis/</a:t>
            </a:r>
            <a:r>
              <a:rPr lang="pt-BR" sz="2400" dirty="0" err="1">
                <a:solidFill>
                  <a:schemeClr val="bg1"/>
                </a:solidFill>
                <a:latin typeface="Montserrat" panose="00000500000000000000" pitchFamily="2" charset="0"/>
              </a:rPr>
              <a:t>MegaDrive</a:t>
            </a:r>
            <a:r>
              <a:rPr lang="pt-BR" sz="2400" dirty="0">
                <a:solidFill>
                  <a:schemeClr val="bg1"/>
                </a:solidFill>
                <a:latin typeface="Montserrat" panose="00000500000000000000" pitchFamily="2" charset="0"/>
              </a:rPr>
              <a:t>;</a:t>
            </a:r>
          </a:p>
          <a:p>
            <a:endParaRPr lang="pt-BR" sz="2400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r>
              <a:rPr lang="pt-BR" sz="2400" dirty="0">
                <a:solidFill>
                  <a:schemeClr val="bg1"/>
                </a:solidFill>
                <a:latin typeface="Montserrat" panose="00000500000000000000" pitchFamily="2" charset="0"/>
              </a:rPr>
              <a:t>Um dos jogos que eu jogava quando criança;</a:t>
            </a:r>
          </a:p>
          <a:p>
            <a:endParaRPr lang="pt-BR" sz="2400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endParaRPr lang="pt-BR" sz="2400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DA23FD0-99E2-4938-8B39-5D41237071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658" y="1684669"/>
            <a:ext cx="3429000" cy="4772025"/>
          </a:xfrm>
          <a:prstGeom prst="rect">
            <a:avLst/>
          </a:prstGeom>
        </p:spPr>
      </p:pic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472F7708-34BD-490A-B629-3C5ABB9E7AD9}"/>
              </a:ext>
            </a:extLst>
          </p:cNvPr>
          <p:cNvSpPr txBox="1">
            <a:spLocks/>
          </p:cNvSpPr>
          <p:nvPr/>
        </p:nvSpPr>
        <p:spPr>
          <a:xfrm>
            <a:off x="4841358" y="4520756"/>
            <a:ext cx="4164419" cy="1935938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dirty="0">
                <a:solidFill>
                  <a:schemeClr val="bg1"/>
                </a:solidFill>
                <a:latin typeface="Montserrat" panose="00000500000000000000" pitchFamily="2" charset="0"/>
              </a:rPr>
              <a:t>Plataforma:</a:t>
            </a:r>
          </a:p>
          <a:p>
            <a:pPr marL="0" indent="0">
              <a:buNone/>
            </a:pPr>
            <a:endParaRPr lang="pt-BR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pPr marL="0" indent="0">
              <a:buNone/>
            </a:pPr>
            <a:r>
              <a:rPr lang="pt-BR" dirty="0">
                <a:solidFill>
                  <a:schemeClr val="bg1"/>
                </a:solidFill>
                <a:latin typeface="Montserrat" panose="00000500000000000000" pitchFamily="2" charset="0"/>
              </a:rPr>
              <a:t>Paleta de cores: 8 bit</a:t>
            </a:r>
          </a:p>
          <a:p>
            <a:pPr marL="0" indent="0">
              <a:buNone/>
            </a:pPr>
            <a:r>
              <a:rPr lang="pt-BR" dirty="0">
                <a:solidFill>
                  <a:schemeClr val="bg1"/>
                </a:solidFill>
                <a:latin typeface="Montserrat" panose="00000500000000000000" pitchFamily="2" charset="0"/>
              </a:rPr>
              <a:t>Resolução: 320x224</a:t>
            </a:r>
          </a:p>
          <a:p>
            <a:pPr marL="0" indent="0">
              <a:buNone/>
            </a:pPr>
            <a:r>
              <a:rPr lang="pt-BR" dirty="0">
                <a:solidFill>
                  <a:schemeClr val="bg1"/>
                </a:solidFill>
                <a:latin typeface="Montserrat" panose="00000500000000000000" pitchFamily="2" charset="0"/>
              </a:rPr>
              <a:t>Amostragem: 30 </a:t>
            </a:r>
            <a:r>
              <a:rPr lang="pt-BR" dirty="0" err="1">
                <a:solidFill>
                  <a:schemeClr val="bg1"/>
                </a:solidFill>
                <a:latin typeface="Montserrat" panose="00000500000000000000" pitchFamily="2" charset="0"/>
              </a:rPr>
              <a:t>fps</a:t>
            </a:r>
            <a:endParaRPr lang="pt-BR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pPr marL="0" indent="0">
              <a:buNone/>
            </a:pPr>
            <a:endParaRPr lang="pt-BR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endParaRPr lang="pt-BR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70186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>
            <a:extLst>
              <a:ext uri="{FF2B5EF4-FFF2-40B4-BE49-F238E27FC236}">
                <a16:creationId xmlns:a16="http://schemas.microsoft.com/office/drawing/2014/main" id="{9788012D-A6AE-489C-B48C-0ED1EA61AB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571" y="1116467"/>
            <a:ext cx="5511206" cy="3519388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5DA89A7-BEBC-4CAD-9D2A-7625CAED5F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619" y="0"/>
            <a:ext cx="10515600" cy="1325563"/>
          </a:xfrm>
        </p:spPr>
        <p:txBody>
          <a:bodyPr/>
          <a:lstStyle/>
          <a:p>
            <a:r>
              <a:rPr lang="pt-BR" dirty="0" err="1">
                <a:solidFill>
                  <a:schemeClr val="bg1"/>
                </a:solidFill>
                <a:latin typeface="Montserrat" panose="00000500000000000000" pitchFamily="2" charset="0"/>
              </a:rPr>
              <a:t>Outrun</a:t>
            </a:r>
            <a:endParaRPr lang="en-US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7925B837-0281-4C67-8995-D84B054DAA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0359" y="1116467"/>
            <a:ext cx="2387827" cy="148819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352AF8D3-9D51-4C96-9616-4FFCD089CB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90052" y="1116467"/>
            <a:ext cx="2387827" cy="1490172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3F211601-8E19-454F-9AA6-F1BA6A79EA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90359" y="2967660"/>
            <a:ext cx="5287520" cy="3701705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DA2CC3BB-9900-43E2-BE68-1AA4E20CBC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6571" y="4818513"/>
            <a:ext cx="2381690" cy="1889911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5CE2044D-489A-4C0F-9AF2-63A7EE7FFA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3282724" y="4818513"/>
            <a:ext cx="2675053" cy="1867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7640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D6F38F18-6F5F-4B1B-A9C8-1BDD85268426}"/>
              </a:ext>
            </a:extLst>
          </p:cNvPr>
          <p:cNvSpPr/>
          <p:nvPr/>
        </p:nvSpPr>
        <p:spPr>
          <a:xfrm>
            <a:off x="616688" y="1222744"/>
            <a:ext cx="10940903" cy="5241851"/>
          </a:xfrm>
          <a:prstGeom prst="roundRect">
            <a:avLst>
              <a:gd name="adj" fmla="val 2591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5DA89A7-BEBC-4CAD-9D2A-7625CAED5F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619" y="0"/>
            <a:ext cx="10515600" cy="1325563"/>
          </a:xfrm>
        </p:spPr>
        <p:txBody>
          <a:bodyPr/>
          <a:lstStyle/>
          <a:p>
            <a:r>
              <a:rPr lang="pt-BR" dirty="0" err="1">
                <a:solidFill>
                  <a:schemeClr val="bg1"/>
                </a:solidFill>
                <a:latin typeface="Montserrat" panose="00000500000000000000" pitchFamily="2" charset="0"/>
              </a:rPr>
              <a:t>Outrun</a:t>
            </a:r>
            <a:endParaRPr lang="en-US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537C7C7-167F-4522-A6E6-3A037336E8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5098" y="1763979"/>
            <a:ext cx="6881804" cy="4190254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F82F795-6310-4F82-BB50-F4F2117DDECF}"/>
              </a:ext>
            </a:extLst>
          </p:cNvPr>
          <p:cNvSpPr txBox="1"/>
          <p:nvPr/>
        </p:nvSpPr>
        <p:spPr>
          <a:xfrm>
            <a:off x="956930" y="1763979"/>
            <a:ext cx="1286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Montserrat" panose="00000500000000000000" pitchFamily="2" charset="0"/>
              </a:rPr>
              <a:t>Esquerda</a:t>
            </a:r>
            <a:endParaRPr lang="en-US" dirty="0">
              <a:latin typeface="Montserrat" panose="00000500000000000000" pitchFamily="2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43FDAF2B-DF9A-46BF-A8FE-08D1B9495694}"/>
              </a:ext>
            </a:extLst>
          </p:cNvPr>
          <p:cNvSpPr txBox="1"/>
          <p:nvPr/>
        </p:nvSpPr>
        <p:spPr>
          <a:xfrm>
            <a:off x="956930" y="5261764"/>
            <a:ext cx="1286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Montserrat" panose="00000500000000000000" pitchFamily="2" charset="0"/>
              </a:rPr>
              <a:t>Direita</a:t>
            </a:r>
            <a:endParaRPr lang="en-US" dirty="0">
              <a:latin typeface="Montserrat" panose="00000500000000000000" pitchFamily="2" charset="0"/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C173122D-85D5-484A-ACC6-2DE73D2B25E8}"/>
              </a:ext>
            </a:extLst>
          </p:cNvPr>
          <p:cNvSpPr txBox="1"/>
          <p:nvPr/>
        </p:nvSpPr>
        <p:spPr>
          <a:xfrm>
            <a:off x="9869236" y="1751174"/>
            <a:ext cx="1286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Montserrat" panose="00000500000000000000" pitchFamily="2" charset="0"/>
              </a:rPr>
              <a:t>Acelerar</a:t>
            </a:r>
            <a:endParaRPr lang="en-US" dirty="0">
              <a:latin typeface="Montserrat" panose="00000500000000000000" pitchFamily="2" charset="0"/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CB36156C-437A-405D-B0CA-7EA67439236A}"/>
              </a:ext>
            </a:extLst>
          </p:cNvPr>
          <p:cNvSpPr txBox="1"/>
          <p:nvPr/>
        </p:nvSpPr>
        <p:spPr>
          <a:xfrm>
            <a:off x="9903976" y="3525747"/>
            <a:ext cx="1286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Montserrat" panose="00000500000000000000" pitchFamily="2" charset="0"/>
              </a:rPr>
              <a:t>Câmbio</a:t>
            </a:r>
            <a:endParaRPr lang="en-US" dirty="0">
              <a:latin typeface="Montserrat" panose="00000500000000000000" pitchFamily="2" charset="0"/>
            </a:endParaRP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A1E6241C-DC03-4B93-BABA-4A16745E9AC0}"/>
              </a:ext>
            </a:extLst>
          </p:cNvPr>
          <p:cNvSpPr txBox="1"/>
          <p:nvPr/>
        </p:nvSpPr>
        <p:spPr>
          <a:xfrm>
            <a:off x="9869236" y="5261764"/>
            <a:ext cx="1286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>
                <a:latin typeface="Montserrat" panose="00000500000000000000" pitchFamily="2" charset="0"/>
              </a:rPr>
              <a:t>Freiar</a:t>
            </a:r>
            <a:endParaRPr lang="en-US" dirty="0">
              <a:latin typeface="Montserrat" panose="00000500000000000000" pitchFamily="2" charset="0"/>
            </a:endParaRPr>
          </a:p>
        </p:txBody>
      </p:sp>
      <p:cxnSp>
        <p:nvCxnSpPr>
          <p:cNvPr id="22" name="Conector de Seta Reta 21">
            <a:extLst>
              <a:ext uri="{FF2B5EF4-FFF2-40B4-BE49-F238E27FC236}">
                <a16:creationId xmlns:a16="http://schemas.microsoft.com/office/drawing/2014/main" id="{304626BC-65A8-42D7-A765-96EF7C63EA8C}"/>
              </a:ext>
            </a:extLst>
          </p:cNvPr>
          <p:cNvCxnSpPr>
            <a:stCxn id="6" idx="3"/>
          </p:cNvCxnSpPr>
          <p:nvPr/>
        </p:nvCxnSpPr>
        <p:spPr>
          <a:xfrm>
            <a:off x="2243470" y="1948645"/>
            <a:ext cx="1477925" cy="15578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4" name="Conector de Seta Reta 23">
            <a:extLst>
              <a:ext uri="{FF2B5EF4-FFF2-40B4-BE49-F238E27FC236}">
                <a16:creationId xmlns:a16="http://schemas.microsoft.com/office/drawing/2014/main" id="{759BF40F-B987-4031-BD40-229CA9218F49}"/>
              </a:ext>
            </a:extLst>
          </p:cNvPr>
          <p:cNvCxnSpPr/>
          <p:nvPr/>
        </p:nvCxnSpPr>
        <p:spPr>
          <a:xfrm flipV="1">
            <a:off x="2288024" y="3525747"/>
            <a:ext cx="2305241" cy="19206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Conector: Angulado 25">
            <a:extLst>
              <a:ext uri="{FF2B5EF4-FFF2-40B4-BE49-F238E27FC236}">
                <a16:creationId xmlns:a16="http://schemas.microsoft.com/office/drawing/2014/main" id="{9D4A939A-2188-49E8-A718-E27000E8D055}"/>
              </a:ext>
            </a:extLst>
          </p:cNvPr>
          <p:cNvCxnSpPr/>
          <p:nvPr/>
        </p:nvCxnSpPr>
        <p:spPr>
          <a:xfrm rot="10800000" flipV="1">
            <a:off x="7070652" y="1935839"/>
            <a:ext cx="2798585" cy="1959239"/>
          </a:xfrm>
          <a:prstGeom prst="bentConnector3">
            <a:avLst>
              <a:gd name="adj1" fmla="val 100150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" name="Conector de Seta Reta 33">
            <a:extLst>
              <a:ext uri="{FF2B5EF4-FFF2-40B4-BE49-F238E27FC236}">
                <a16:creationId xmlns:a16="http://schemas.microsoft.com/office/drawing/2014/main" id="{0FEB8B8A-6684-4F45-93A8-A074CF6D4605}"/>
              </a:ext>
            </a:extLst>
          </p:cNvPr>
          <p:cNvCxnSpPr>
            <a:stCxn id="20" idx="1"/>
          </p:cNvCxnSpPr>
          <p:nvPr/>
        </p:nvCxnSpPr>
        <p:spPr>
          <a:xfrm flipH="1" flipV="1">
            <a:off x="7931888" y="3859106"/>
            <a:ext cx="1937348" cy="15873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6" name="Conector de Seta Reta 35">
            <a:extLst>
              <a:ext uri="{FF2B5EF4-FFF2-40B4-BE49-F238E27FC236}">
                <a16:creationId xmlns:a16="http://schemas.microsoft.com/office/drawing/2014/main" id="{F25C46E8-EC54-405A-AAFC-B94863F9A1F5}"/>
              </a:ext>
            </a:extLst>
          </p:cNvPr>
          <p:cNvCxnSpPr>
            <a:stCxn id="18" idx="1"/>
          </p:cNvCxnSpPr>
          <p:nvPr/>
        </p:nvCxnSpPr>
        <p:spPr>
          <a:xfrm flipH="1" flipV="1">
            <a:off x="8793126" y="3506469"/>
            <a:ext cx="1110850" cy="2039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54503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DA89A7-BEBC-4CAD-9D2A-7625CAED5F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167" y="1"/>
            <a:ext cx="10515600" cy="1325563"/>
          </a:xfrm>
        </p:spPr>
        <p:txBody>
          <a:bodyPr/>
          <a:lstStyle/>
          <a:p>
            <a:r>
              <a:rPr lang="pt-BR" dirty="0">
                <a:solidFill>
                  <a:schemeClr val="bg1"/>
                </a:solidFill>
                <a:latin typeface="Montserrat" panose="00000500000000000000" pitchFamily="2" charset="0"/>
              </a:rPr>
              <a:t>Desenvolvimento do Ambiente</a:t>
            </a:r>
            <a:endParaRPr lang="en-US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0A4B6B3C-1C4B-407A-9EEC-4EDAD9342A34}"/>
              </a:ext>
            </a:extLst>
          </p:cNvPr>
          <p:cNvSpPr/>
          <p:nvPr/>
        </p:nvSpPr>
        <p:spPr>
          <a:xfrm>
            <a:off x="457201" y="1325564"/>
            <a:ext cx="11440632" cy="4776754"/>
          </a:xfrm>
          <a:prstGeom prst="roundRect">
            <a:avLst>
              <a:gd name="adj" fmla="val 5484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Montserrat" panose="00000500000000000000" pitchFamily="2" charset="0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3D562BAC-E94B-40FA-8371-2CCB981C5D67}"/>
              </a:ext>
            </a:extLst>
          </p:cNvPr>
          <p:cNvSpPr txBox="1"/>
          <p:nvPr/>
        </p:nvSpPr>
        <p:spPr>
          <a:xfrm>
            <a:off x="1052623" y="1701210"/>
            <a:ext cx="10164726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latin typeface="Montserrat" panose="00000500000000000000" pitchFamily="2" charset="0"/>
              </a:rPr>
              <a:t>Para o funcionamento do ambiente de maneira correta, devemos ser capazes de detectar as seguintes tarefas:</a:t>
            </a:r>
          </a:p>
          <a:p>
            <a:endParaRPr lang="pt-BR" dirty="0">
              <a:latin typeface="Montserrat" panose="00000500000000000000" pitchFamily="2" charset="0"/>
            </a:endParaRPr>
          </a:p>
          <a:p>
            <a:endParaRPr lang="pt-BR" dirty="0">
              <a:latin typeface="Montserrat" panose="00000500000000000000" pitchFamily="2" charset="0"/>
            </a:endParaRPr>
          </a:p>
          <a:p>
            <a:endParaRPr lang="pt-BR" dirty="0">
              <a:latin typeface="Montserrat" panose="00000500000000000000" pitchFamily="2" charset="0"/>
            </a:endParaRPr>
          </a:p>
          <a:p>
            <a:endParaRPr lang="pt-BR" dirty="0">
              <a:latin typeface="Montserrat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Montserrat" panose="00000500000000000000" pitchFamily="2" charset="0"/>
              </a:rPr>
              <a:t>Detecção</a:t>
            </a:r>
            <a:r>
              <a:rPr lang="en-US" dirty="0">
                <a:latin typeface="Montserrat" panose="00000500000000000000" pitchFamily="2" charset="0"/>
              </a:rPr>
              <a:t> de “Game Over”;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Montserrat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Montserrat" panose="00000500000000000000" pitchFamily="2" charset="0"/>
              </a:rPr>
              <a:t>Recompensas</a:t>
            </a:r>
            <a:r>
              <a:rPr lang="en-US" dirty="0">
                <a:latin typeface="Montserrat" panose="00000500000000000000" pitchFamily="2" charset="0"/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latin typeface="Montserrat" panose="00000500000000000000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Montserrat" panose="00000500000000000000" pitchFamily="2" charset="0"/>
              </a:rPr>
              <a:t>Detecção</a:t>
            </a:r>
            <a:r>
              <a:rPr lang="en-US" dirty="0">
                <a:latin typeface="Montserrat" panose="00000500000000000000" pitchFamily="2" charset="0"/>
              </a:rPr>
              <a:t> de </a:t>
            </a:r>
            <a:r>
              <a:rPr lang="en-US" dirty="0" err="1">
                <a:latin typeface="Montserrat" panose="00000500000000000000" pitchFamily="2" charset="0"/>
              </a:rPr>
              <a:t>pontuação</a:t>
            </a:r>
            <a:r>
              <a:rPr lang="en-US" dirty="0">
                <a:latin typeface="Montserrat" panose="00000500000000000000" pitchFamily="2" charset="0"/>
              </a:rPr>
              <a:t>/</a:t>
            </a:r>
            <a:r>
              <a:rPr lang="en-US" dirty="0" err="1">
                <a:latin typeface="Montserrat" panose="00000500000000000000" pitchFamily="2" charset="0"/>
              </a:rPr>
              <a:t>posição</a:t>
            </a:r>
            <a:r>
              <a:rPr lang="en-US" dirty="0">
                <a:latin typeface="Montserrat" panose="00000500000000000000" pitchFamily="2" charset="0"/>
              </a:rPr>
              <a:t> do </a:t>
            </a:r>
            <a:r>
              <a:rPr lang="en-US" dirty="0" err="1">
                <a:latin typeface="Montserrat" panose="00000500000000000000" pitchFamily="2" charset="0"/>
              </a:rPr>
              <a:t>carro</a:t>
            </a:r>
            <a:r>
              <a:rPr lang="en-US" dirty="0">
                <a:latin typeface="Montserrat" panose="00000500000000000000" pitchFamily="2" charset="0"/>
              </a:rPr>
              <a:t>/etc.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Montserrat" panose="00000500000000000000" pitchFamily="2" charset="0"/>
            </a:endParaRPr>
          </a:p>
          <a:p>
            <a:endParaRPr lang="en-US" dirty="0"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54893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DA89A7-BEBC-4CAD-9D2A-7625CAED5F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284" y="0"/>
            <a:ext cx="10515600" cy="1325563"/>
          </a:xfrm>
        </p:spPr>
        <p:txBody>
          <a:bodyPr/>
          <a:lstStyle/>
          <a:p>
            <a:r>
              <a:rPr lang="pt-BR" dirty="0">
                <a:solidFill>
                  <a:schemeClr val="bg1"/>
                </a:solidFill>
                <a:latin typeface="Montserrat" panose="00000500000000000000" pitchFamily="2" charset="0"/>
              </a:rPr>
              <a:t>Desenvolvimento do Ambiente</a:t>
            </a:r>
            <a:endParaRPr lang="en-US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5FAAEB19-D02C-4501-8F0E-BADD9EB8EE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877" y="1325563"/>
            <a:ext cx="5791698" cy="4776754"/>
          </a:xfrm>
          <a:prstGeom prst="rect">
            <a:avLst/>
          </a:prstGeom>
        </p:spPr>
      </p:pic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0A4B6B3C-1C4B-407A-9EEC-4EDAD9342A34}"/>
              </a:ext>
            </a:extLst>
          </p:cNvPr>
          <p:cNvSpPr/>
          <p:nvPr/>
        </p:nvSpPr>
        <p:spPr>
          <a:xfrm>
            <a:off x="6613451" y="1325564"/>
            <a:ext cx="5284381" cy="4776754"/>
          </a:xfrm>
          <a:prstGeom prst="roundRect">
            <a:avLst>
              <a:gd name="adj" fmla="val 1477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Montserrat" panose="00000500000000000000" pitchFamily="2" charset="0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3D562BAC-E94B-40FA-8371-2CCB981C5D67}"/>
              </a:ext>
            </a:extLst>
          </p:cNvPr>
          <p:cNvSpPr txBox="1"/>
          <p:nvPr/>
        </p:nvSpPr>
        <p:spPr>
          <a:xfrm>
            <a:off x="6895213" y="1839433"/>
            <a:ext cx="472085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Montserrat" panose="00000500000000000000" pitchFamily="2" charset="0"/>
              </a:rPr>
              <a:t>DETECÇÃO DE FIM DO EPISÓDIO:</a:t>
            </a:r>
          </a:p>
          <a:p>
            <a:r>
              <a:rPr lang="pt-BR" dirty="0">
                <a:latin typeface="Montserrat" panose="00000500000000000000" pitchFamily="2" charset="0"/>
              </a:rPr>
              <a:t>         GAME OVER </a:t>
            </a:r>
            <a:r>
              <a:rPr lang="pt-BR" dirty="0" err="1">
                <a:latin typeface="Montserrat" panose="00000500000000000000" pitchFamily="2" charset="0"/>
              </a:rPr>
              <a:t>Model</a:t>
            </a:r>
            <a:endParaRPr lang="pt-BR" dirty="0">
              <a:latin typeface="Montserrat" panose="00000500000000000000" pitchFamily="2" charset="0"/>
            </a:endParaRPr>
          </a:p>
          <a:p>
            <a:endParaRPr lang="pt-BR" dirty="0">
              <a:latin typeface="Montserrat" panose="00000500000000000000" pitchFamily="2" charset="0"/>
            </a:endParaRPr>
          </a:p>
          <a:p>
            <a:r>
              <a:rPr lang="pt-BR" dirty="0">
                <a:latin typeface="Montserrat" panose="00000500000000000000" pitchFamily="2" charset="0"/>
              </a:rPr>
              <a:t>RECOMPENSAS:</a:t>
            </a:r>
          </a:p>
          <a:p>
            <a:r>
              <a:rPr lang="pt-BR" dirty="0">
                <a:latin typeface="Montserrat" panose="00000500000000000000" pitchFamily="2" charset="0"/>
              </a:rPr>
              <a:t>         SPEED REWARD </a:t>
            </a:r>
            <a:r>
              <a:rPr lang="pt-BR" dirty="0" err="1">
                <a:latin typeface="Montserrat" panose="00000500000000000000" pitchFamily="2" charset="0"/>
              </a:rPr>
              <a:t>Model</a:t>
            </a:r>
            <a:endParaRPr lang="pt-BR" dirty="0">
              <a:latin typeface="Montserrat" panose="00000500000000000000" pitchFamily="2" charset="0"/>
            </a:endParaRPr>
          </a:p>
          <a:p>
            <a:r>
              <a:rPr lang="pt-BR" dirty="0">
                <a:latin typeface="Montserrat" panose="00000500000000000000" pitchFamily="2" charset="0"/>
              </a:rPr>
              <a:t>         DELTA SCORE </a:t>
            </a:r>
            <a:r>
              <a:rPr lang="pt-BR" dirty="0" err="1">
                <a:latin typeface="Montserrat" panose="00000500000000000000" pitchFamily="2" charset="0"/>
              </a:rPr>
              <a:t>Model</a:t>
            </a:r>
            <a:endParaRPr lang="pt-BR" dirty="0">
              <a:latin typeface="Montserrat" panose="00000500000000000000" pitchFamily="2" charset="0"/>
            </a:endParaRPr>
          </a:p>
          <a:p>
            <a:r>
              <a:rPr lang="pt-BR" dirty="0">
                <a:latin typeface="Montserrat" panose="00000500000000000000" pitchFamily="2" charset="0"/>
              </a:rPr>
              <a:t>         POSITION CRASH </a:t>
            </a:r>
            <a:r>
              <a:rPr lang="pt-BR" dirty="0" err="1">
                <a:latin typeface="Montserrat" panose="00000500000000000000" pitchFamily="2" charset="0"/>
              </a:rPr>
              <a:t>Model</a:t>
            </a:r>
            <a:endParaRPr lang="pt-BR" dirty="0">
              <a:latin typeface="Montserrat" panose="00000500000000000000" pitchFamily="2" charset="0"/>
            </a:endParaRPr>
          </a:p>
          <a:p>
            <a:endParaRPr lang="pt-BR" dirty="0">
              <a:latin typeface="Montserrat" panose="00000500000000000000" pitchFamily="2" charset="0"/>
            </a:endParaRPr>
          </a:p>
          <a:p>
            <a:r>
              <a:rPr lang="pt-BR" dirty="0">
                <a:latin typeface="Montserrat" panose="00000500000000000000" pitchFamily="2" charset="0"/>
              </a:rPr>
              <a:t>OUTRAS POLÍTICAS:</a:t>
            </a:r>
          </a:p>
          <a:p>
            <a:r>
              <a:rPr lang="pt-BR" dirty="0">
                <a:latin typeface="Montserrat" panose="00000500000000000000" pitchFamily="2" charset="0"/>
              </a:rPr>
              <a:t>         GEAR CHANGE </a:t>
            </a:r>
            <a:r>
              <a:rPr lang="pt-BR" dirty="0" err="1">
                <a:latin typeface="Montserrat" panose="00000500000000000000" pitchFamily="2" charset="0"/>
              </a:rPr>
              <a:t>Model</a:t>
            </a:r>
            <a:r>
              <a:rPr lang="pt-BR" dirty="0">
                <a:latin typeface="Montserrat" panose="00000500000000000000" pitchFamily="2" charset="0"/>
              </a:rPr>
              <a:t> (nesse caso foi necessário aprendizado por reforço para a politica de câmbio)</a:t>
            </a:r>
          </a:p>
        </p:txBody>
      </p:sp>
    </p:spTree>
    <p:extLst>
      <p:ext uri="{BB962C8B-B14F-4D97-AF65-F5344CB8AC3E}">
        <p14:creationId xmlns:p14="http://schemas.microsoft.com/office/powerpoint/2010/main" val="31440581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DA89A7-BEBC-4CAD-9D2A-7625CAED5F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284" y="0"/>
            <a:ext cx="10515600" cy="1325563"/>
          </a:xfrm>
        </p:spPr>
        <p:txBody>
          <a:bodyPr/>
          <a:lstStyle/>
          <a:p>
            <a:r>
              <a:rPr lang="pt-BR" dirty="0">
                <a:solidFill>
                  <a:schemeClr val="bg1"/>
                </a:solidFill>
                <a:latin typeface="Montserrat" panose="00000500000000000000" pitchFamily="2" charset="0"/>
              </a:rPr>
              <a:t>Processamento de imagem do Ambiente</a:t>
            </a:r>
            <a:endParaRPr lang="en-US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40A74110-CD46-42FC-9E9A-9886326DB5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969" y="1325563"/>
            <a:ext cx="4631036" cy="2957322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3C391475-5954-4C63-A736-B771E48026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5332" y="1325563"/>
            <a:ext cx="4292661" cy="2957322"/>
          </a:xfrm>
          <a:prstGeom prst="rect">
            <a:avLst/>
          </a:prstGeom>
        </p:spPr>
      </p:pic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19405BA4-D6CD-410F-AEA7-32E1517D0D8F}"/>
              </a:ext>
            </a:extLst>
          </p:cNvPr>
          <p:cNvSpPr/>
          <p:nvPr/>
        </p:nvSpPr>
        <p:spPr>
          <a:xfrm>
            <a:off x="6689434" y="1046360"/>
            <a:ext cx="1578935" cy="925033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tx1"/>
                </a:solidFill>
                <a:latin typeface="Montserrat" panose="00000500000000000000" pitchFamily="2" charset="0"/>
              </a:rPr>
              <a:t>RGB </a:t>
            </a:r>
            <a:r>
              <a:rPr lang="pt-BR" sz="1400" dirty="0" err="1">
                <a:solidFill>
                  <a:schemeClr val="tx1"/>
                </a:solidFill>
                <a:latin typeface="Montserrat" panose="00000500000000000000" pitchFamily="2" charset="0"/>
              </a:rPr>
              <a:t>to</a:t>
            </a:r>
            <a:r>
              <a:rPr lang="pt-BR" sz="1400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pt-BR" sz="1400" dirty="0" err="1">
                <a:solidFill>
                  <a:schemeClr val="tx1"/>
                </a:solidFill>
                <a:latin typeface="Montserrat" panose="00000500000000000000" pitchFamily="2" charset="0"/>
              </a:rPr>
              <a:t>GrayScale</a:t>
            </a:r>
            <a:endParaRPr lang="en-US" sz="1400" dirty="0">
              <a:solidFill>
                <a:schemeClr val="tx1"/>
              </a:solidFill>
              <a:latin typeface="Montserrat" panose="00000500000000000000" pitchFamily="2" charset="0"/>
            </a:endParaRPr>
          </a:p>
        </p:txBody>
      </p:sp>
      <p:cxnSp>
        <p:nvCxnSpPr>
          <p:cNvPr id="8" name="Conector: Angulado 7">
            <a:extLst>
              <a:ext uri="{FF2B5EF4-FFF2-40B4-BE49-F238E27FC236}">
                <a16:creationId xmlns:a16="http://schemas.microsoft.com/office/drawing/2014/main" id="{56D78B66-C679-4EE3-8D05-0CEA08316233}"/>
              </a:ext>
            </a:extLst>
          </p:cNvPr>
          <p:cNvCxnSpPr>
            <a:cxnSpLocks/>
            <a:stCxn id="3" idx="3"/>
            <a:endCxn id="5" idx="0"/>
          </p:cNvCxnSpPr>
          <p:nvPr/>
        </p:nvCxnSpPr>
        <p:spPr>
          <a:xfrm flipV="1">
            <a:off x="5048005" y="1046360"/>
            <a:ext cx="2430897" cy="1757864"/>
          </a:xfrm>
          <a:prstGeom prst="bentConnector4">
            <a:avLst>
              <a:gd name="adj1" fmla="val 33762"/>
              <a:gd name="adj2" fmla="val 113004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5" name="Imagem 14">
            <a:extLst>
              <a:ext uri="{FF2B5EF4-FFF2-40B4-BE49-F238E27FC236}">
                <a16:creationId xmlns:a16="http://schemas.microsoft.com/office/drawing/2014/main" id="{90178AAC-AD55-47C5-918C-8E9857FBB2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4203" y="3969473"/>
            <a:ext cx="3815622" cy="2622463"/>
          </a:xfrm>
          <a:prstGeom prst="rect">
            <a:avLst/>
          </a:prstGeom>
        </p:spPr>
      </p:pic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B34D747F-9258-400C-B57E-D13CCC0CBB12}"/>
              </a:ext>
            </a:extLst>
          </p:cNvPr>
          <p:cNvSpPr/>
          <p:nvPr/>
        </p:nvSpPr>
        <p:spPr>
          <a:xfrm>
            <a:off x="8728865" y="5816008"/>
            <a:ext cx="1578935" cy="925033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chemeClr val="tx1"/>
                </a:solidFill>
                <a:latin typeface="Montserrat" panose="00000500000000000000" pitchFamily="2" charset="0"/>
              </a:rPr>
              <a:t>GrayScale</a:t>
            </a:r>
            <a:endParaRPr lang="pt-BR" sz="1400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algn="ctr"/>
            <a:r>
              <a:rPr lang="pt-BR" sz="1400" dirty="0" err="1">
                <a:solidFill>
                  <a:schemeClr val="tx1"/>
                </a:solidFill>
                <a:latin typeface="Montserrat" panose="00000500000000000000" pitchFamily="2" charset="0"/>
              </a:rPr>
              <a:t>Canny</a:t>
            </a:r>
            <a:endParaRPr lang="en-US" sz="1400" dirty="0">
              <a:solidFill>
                <a:schemeClr val="tx1"/>
              </a:solidFill>
              <a:latin typeface="Montserrat" panose="00000500000000000000" pitchFamily="2" charset="0"/>
            </a:endParaRPr>
          </a:p>
        </p:txBody>
      </p:sp>
      <p:cxnSp>
        <p:nvCxnSpPr>
          <p:cNvPr id="19" name="Conector: Angulado 18">
            <a:extLst>
              <a:ext uri="{FF2B5EF4-FFF2-40B4-BE49-F238E27FC236}">
                <a16:creationId xmlns:a16="http://schemas.microsoft.com/office/drawing/2014/main" id="{7696208D-39B5-4129-8818-65288D40A60D}"/>
              </a:ext>
            </a:extLst>
          </p:cNvPr>
          <p:cNvCxnSpPr>
            <a:cxnSpLocks/>
            <a:stCxn id="4" idx="3"/>
            <a:endCxn id="17" idx="3"/>
          </p:cNvCxnSpPr>
          <p:nvPr/>
        </p:nvCxnSpPr>
        <p:spPr>
          <a:xfrm flipH="1">
            <a:off x="10307800" y="2804224"/>
            <a:ext cx="1130193" cy="3474301"/>
          </a:xfrm>
          <a:prstGeom prst="bentConnector3">
            <a:avLst>
              <a:gd name="adj1" fmla="val -20227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21" name="Imagem 20">
            <a:extLst>
              <a:ext uri="{FF2B5EF4-FFF2-40B4-BE49-F238E27FC236}">
                <a16:creationId xmlns:a16="http://schemas.microsoft.com/office/drawing/2014/main" id="{711D7D5E-833B-479A-BB67-D9B0D87F9C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2357" y="4564242"/>
            <a:ext cx="2980259" cy="1432924"/>
          </a:xfrm>
          <a:prstGeom prst="rect">
            <a:avLst/>
          </a:prstGeom>
        </p:spPr>
      </p:pic>
      <p:sp>
        <p:nvSpPr>
          <p:cNvPr id="27" name="Retângulo: Cantos Arredondados 26">
            <a:extLst>
              <a:ext uri="{FF2B5EF4-FFF2-40B4-BE49-F238E27FC236}">
                <a16:creationId xmlns:a16="http://schemas.microsoft.com/office/drawing/2014/main" id="{A43BD897-957A-45DF-A494-9E112E5810BD}"/>
              </a:ext>
            </a:extLst>
          </p:cNvPr>
          <p:cNvSpPr/>
          <p:nvPr/>
        </p:nvSpPr>
        <p:spPr>
          <a:xfrm>
            <a:off x="264695" y="5730448"/>
            <a:ext cx="1578935" cy="925033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tx1"/>
                </a:solidFill>
                <a:latin typeface="Montserrat" panose="00000500000000000000" pitchFamily="2" charset="0"/>
              </a:rPr>
              <a:t>Área de interesse</a:t>
            </a:r>
            <a:endParaRPr lang="en-US" sz="1400" dirty="0">
              <a:solidFill>
                <a:schemeClr val="tx1"/>
              </a:solidFill>
              <a:latin typeface="Montserrat" panose="00000500000000000000" pitchFamily="2" charset="0"/>
            </a:endParaRPr>
          </a:p>
        </p:txBody>
      </p:sp>
      <p:cxnSp>
        <p:nvCxnSpPr>
          <p:cNvPr id="29" name="Conector: Angulado 28">
            <a:extLst>
              <a:ext uri="{FF2B5EF4-FFF2-40B4-BE49-F238E27FC236}">
                <a16:creationId xmlns:a16="http://schemas.microsoft.com/office/drawing/2014/main" id="{5C88C71F-C03D-4755-945E-DE25C4C16DCF}"/>
              </a:ext>
            </a:extLst>
          </p:cNvPr>
          <p:cNvCxnSpPr>
            <a:cxnSpLocks/>
            <a:stCxn id="15" idx="1"/>
            <a:endCxn id="21" idx="3"/>
          </p:cNvCxnSpPr>
          <p:nvPr/>
        </p:nvCxnSpPr>
        <p:spPr>
          <a:xfrm rot="10800000">
            <a:off x="4222617" y="5280705"/>
            <a:ext cx="931587" cy="1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6" name="Retângulo: Cantos Arredondados 35">
            <a:extLst>
              <a:ext uri="{FF2B5EF4-FFF2-40B4-BE49-F238E27FC236}">
                <a16:creationId xmlns:a16="http://schemas.microsoft.com/office/drawing/2014/main" id="{1412D9E9-6028-411D-BBC9-B6903C4E55DC}"/>
              </a:ext>
            </a:extLst>
          </p:cNvPr>
          <p:cNvSpPr/>
          <p:nvPr/>
        </p:nvSpPr>
        <p:spPr>
          <a:xfrm>
            <a:off x="9401299" y="183315"/>
            <a:ext cx="2036694" cy="958934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tx1"/>
                </a:solidFill>
                <a:latin typeface="Montserrat" panose="00000500000000000000" pitchFamily="2" charset="0"/>
              </a:rPr>
              <a:t>Amostragem do ambiente: 5Hz</a:t>
            </a:r>
            <a:endParaRPr lang="en-US" sz="1400" dirty="0">
              <a:solidFill>
                <a:schemeClr val="tx1"/>
              </a:solidFill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47911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DA89A7-BEBC-4CAD-9D2A-7625CAED5F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284" y="0"/>
            <a:ext cx="10515600" cy="1325563"/>
          </a:xfrm>
        </p:spPr>
        <p:txBody>
          <a:bodyPr/>
          <a:lstStyle/>
          <a:p>
            <a:r>
              <a:rPr lang="pt-BR" dirty="0">
                <a:solidFill>
                  <a:schemeClr val="bg1"/>
                </a:solidFill>
                <a:latin typeface="Montserrat" panose="00000500000000000000" pitchFamily="2" charset="0"/>
              </a:rPr>
              <a:t>Calculando Recompensas</a:t>
            </a:r>
            <a:endParaRPr lang="en-US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0250BF07-0A61-4A2A-AAD1-7AB89247ECD5}"/>
              </a:ext>
            </a:extLst>
          </p:cNvPr>
          <p:cNvSpPr/>
          <p:nvPr/>
        </p:nvSpPr>
        <p:spPr>
          <a:xfrm>
            <a:off x="10333261" y="663919"/>
            <a:ext cx="1635455" cy="581218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>
                <a:solidFill>
                  <a:schemeClr val="tx1"/>
                </a:solidFill>
                <a:latin typeface="Montserrat" panose="00000500000000000000" pitchFamily="2" charset="0"/>
              </a:rPr>
              <a:t>Amostragem do ambiente: 5Hz</a:t>
            </a:r>
            <a:endParaRPr lang="en-US" sz="1200" dirty="0">
              <a:solidFill>
                <a:schemeClr val="tx1"/>
              </a:solidFill>
              <a:latin typeface="Montserrat" panose="00000500000000000000" pitchFamily="2" charset="0"/>
            </a:endParaRP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1402F120-CF27-46CA-A0BC-3C57BEC478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735" y="4038853"/>
            <a:ext cx="2028825" cy="1009650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EE4E5088-2184-4E76-9C4F-B3966D9468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510" y="4248845"/>
            <a:ext cx="2038350" cy="1000125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C7DE6233-9713-4C00-92BC-1E0FE400CE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760" y="4503169"/>
            <a:ext cx="2047875" cy="1009650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739403D2-08AB-4A4D-8EAD-B86564E215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5647" y="4728812"/>
            <a:ext cx="2114550" cy="1009650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FD602AAA-2719-4583-9EF0-F1F963AE77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90534" y="5006269"/>
            <a:ext cx="2114550" cy="1009650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BE82C600-D44F-4CA9-ACB0-4F94800E28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0736" y="1346906"/>
            <a:ext cx="10658475" cy="1028700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23" name="Chave Esquerda 22">
            <a:extLst>
              <a:ext uri="{FF2B5EF4-FFF2-40B4-BE49-F238E27FC236}">
                <a16:creationId xmlns:a16="http://schemas.microsoft.com/office/drawing/2014/main" id="{B41A845B-0B09-422D-88EE-B1EFCF7ECA1B}"/>
              </a:ext>
            </a:extLst>
          </p:cNvPr>
          <p:cNvSpPr/>
          <p:nvPr/>
        </p:nvSpPr>
        <p:spPr>
          <a:xfrm rot="16200000">
            <a:off x="5847152" y="-2512750"/>
            <a:ext cx="225642" cy="10658475"/>
          </a:xfrm>
          <a:prstGeom prst="leftBrac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tângulo: Cantos Arredondados 24">
            <a:extLst>
              <a:ext uri="{FF2B5EF4-FFF2-40B4-BE49-F238E27FC236}">
                <a16:creationId xmlns:a16="http://schemas.microsoft.com/office/drawing/2014/main" id="{FD879360-845F-447F-B384-4FAC0252EF7D}"/>
              </a:ext>
            </a:extLst>
          </p:cNvPr>
          <p:cNvSpPr/>
          <p:nvPr/>
        </p:nvSpPr>
        <p:spPr>
          <a:xfrm>
            <a:off x="5619123" y="3095690"/>
            <a:ext cx="681700" cy="40225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>
                <a:solidFill>
                  <a:schemeClr val="tx1"/>
                </a:solidFill>
                <a:latin typeface="Montserrat" panose="00000500000000000000" pitchFamily="2" charset="0"/>
              </a:rPr>
              <a:t>1 seg.</a:t>
            </a:r>
            <a:endParaRPr lang="en-US" sz="1200" dirty="0">
              <a:solidFill>
                <a:schemeClr val="tx1"/>
              </a:solidFill>
              <a:latin typeface="Montserrat" panose="00000500000000000000" pitchFamily="2" charset="0"/>
            </a:endParaRPr>
          </a:p>
        </p:txBody>
      </p:sp>
      <p:sp>
        <p:nvSpPr>
          <p:cNvPr id="26" name="Chave Direita 25">
            <a:extLst>
              <a:ext uri="{FF2B5EF4-FFF2-40B4-BE49-F238E27FC236}">
                <a16:creationId xmlns:a16="http://schemas.microsoft.com/office/drawing/2014/main" id="{F2680AD8-3C89-425A-89C4-55EC36BDE697}"/>
              </a:ext>
            </a:extLst>
          </p:cNvPr>
          <p:cNvSpPr/>
          <p:nvPr/>
        </p:nvSpPr>
        <p:spPr>
          <a:xfrm>
            <a:off x="3979971" y="4045972"/>
            <a:ext cx="475071" cy="2081872"/>
          </a:xfrm>
          <a:prstGeom prst="rightBrace">
            <a:avLst>
              <a:gd name="adj1" fmla="val 11192"/>
              <a:gd name="adj2" fmla="val 50000"/>
            </a:avLst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CB32961A-75D8-4EB3-B9AB-88534141EE20}"/>
              </a:ext>
            </a:extLst>
          </p:cNvPr>
          <p:cNvSpPr/>
          <p:nvPr/>
        </p:nvSpPr>
        <p:spPr>
          <a:xfrm>
            <a:off x="4596420" y="4293660"/>
            <a:ext cx="3721117" cy="164805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>
                <a:solidFill>
                  <a:schemeClr val="tx1"/>
                </a:solidFill>
                <a:latin typeface="Montserrat" panose="00000500000000000000" pitchFamily="2" charset="0"/>
              </a:rPr>
              <a:t>Devo minimizar o erro para o próximo frame? Para o próximo segundo? Próximos 10 segundos?</a:t>
            </a:r>
            <a:endParaRPr lang="en-US" sz="1200" dirty="0">
              <a:solidFill>
                <a:schemeClr val="tx1"/>
              </a:solidFill>
              <a:latin typeface="Montserrat" panose="00000500000000000000" pitchFamily="2" charset="0"/>
            </a:endParaRPr>
          </a:p>
        </p:txBody>
      </p:sp>
      <p:sp>
        <p:nvSpPr>
          <p:cNvPr id="30" name="Chave Direita 29">
            <a:extLst>
              <a:ext uri="{FF2B5EF4-FFF2-40B4-BE49-F238E27FC236}">
                <a16:creationId xmlns:a16="http://schemas.microsoft.com/office/drawing/2014/main" id="{B1CF6AB7-9CB3-4057-B1F8-E1ADBBE512AA}"/>
              </a:ext>
            </a:extLst>
          </p:cNvPr>
          <p:cNvSpPr/>
          <p:nvPr/>
        </p:nvSpPr>
        <p:spPr>
          <a:xfrm>
            <a:off x="8458915" y="4379707"/>
            <a:ext cx="475071" cy="1475957"/>
          </a:xfrm>
          <a:prstGeom prst="rightBrace">
            <a:avLst>
              <a:gd name="adj1" fmla="val 11192"/>
              <a:gd name="adj2" fmla="val 50000"/>
            </a:avLst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tângulo: Cantos Arredondados 31">
            <a:extLst>
              <a:ext uri="{FF2B5EF4-FFF2-40B4-BE49-F238E27FC236}">
                <a16:creationId xmlns:a16="http://schemas.microsoft.com/office/drawing/2014/main" id="{2D5E6E19-9CDE-4ABC-B011-A03F73E0CE82}"/>
              </a:ext>
            </a:extLst>
          </p:cNvPr>
          <p:cNvSpPr/>
          <p:nvPr/>
        </p:nvSpPr>
        <p:spPr>
          <a:xfrm>
            <a:off x="9075364" y="4267235"/>
            <a:ext cx="2963290" cy="164805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>
                <a:solidFill>
                  <a:schemeClr val="tx1"/>
                </a:solidFill>
                <a:latin typeface="Montserrat" panose="00000500000000000000" pitchFamily="2" charset="0"/>
              </a:rPr>
              <a:t>Com base na minha pessoa, eu escolhi minimizar o erro para o próximo segundo.</a:t>
            </a:r>
            <a:endParaRPr lang="en-US" sz="1200" dirty="0">
              <a:solidFill>
                <a:schemeClr val="tx1"/>
              </a:solidFill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71840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08305-AF68-4B79-AE9F-42031DE08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068" y="163160"/>
            <a:ext cx="10250592" cy="1325563"/>
          </a:xfrm>
        </p:spPr>
        <p:txBody>
          <a:bodyPr>
            <a:normAutofit/>
          </a:bodyPr>
          <a:lstStyle/>
          <a:p>
            <a:r>
              <a:rPr lang="pt-BR" dirty="0">
                <a:solidFill>
                  <a:schemeClr val="bg1"/>
                </a:solidFill>
                <a:latin typeface="Montserrat" panose="00000500000000000000" pitchFamily="2" charset="0"/>
              </a:rPr>
              <a:t>Um pouquinho sobre a minha pessoa...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D7A9106-8005-485A-92CE-66609EE8A2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8609" y="1488723"/>
            <a:ext cx="11063323" cy="4893604"/>
          </a:xfrm>
        </p:spPr>
        <p:txBody>
          <a:bodyPr anchor="ctr">
            <a:noAutofit/>
          </a:bodyPr>
          <a:lstStyle/>
          <a:p>
            <a:pPr marL="0" indent="0">
              <a:buNone/>
            </a:pPr>
            <a:r>
              <a:rPr lang="pt-BR" sz="2400" dirty="0">
                <a:solidFill>
                  <a:schemeClr val="bg1"/>
                </a:solidFill>
                <a:latin typeface="Montserrat" panose="00000500000000000000" pitchFamily="2" charset="0"/>
              </a:rPr>
              <a:t>Vinícius Ormenesse</a:t>
            </a:r>
          </a:p>
          <a:p>
            <a:pPr marL="0" indent="0">
              <a:buNone/>
            </a:pPr>
            <a:endParaRPr lang="pt-BR" sz="1800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pPr marL="0" indent="0">
              <a:buNone/>
            </a:pPr>
            <a:r>
              <a:rPr lang="pt-BR" sz="2400" dirty="0">
                <a:solidFill>
                  <a:schemeClr val="bg1"/>
                </a:solidFill>
                <a:latin typeface="Montserrat" panose="00000500000000000000" pitchFamily="2" charset="0"/>
              </a:rPr>
              <a:t>Formação</a:t>
            </a:r>
          </a:p>
          <a:p>
            <a:r>
              <a:rPr lang="pt-BR" sz="1800" dirty="0">
                <a:solidFill>
                  <a:schemeClr val="bg1"/>
                </a:solidFill>
                <a:latin typeface="Montserrat" panose="00000500000000000000" pitchFamily="2" charset="0"/>
              </a:rPr>
              <a:t>Graduado e Mestrado em Engenharia de Informação pela UFABC com ênfase em processamento de sinais.</a:t>
            </a:r>
          </a:p>
          <a:p>
            <a:endParaRPr lang="pt-BR" sz="1800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pPr marL="0" indent="0">
              <a:buNone/>
            </a:pPr>
            <a:r>
              <a:rPr lang="pt-BR" sz="2400" dirty="0">
                <a:solidFill>
                  <a:schemeClr val="bg1"/>
                </a:solidFill>
                <a:latin typeface="Montserrat" panose="00000500000000000000" pitchFamily="2" charset="0"/>
              </a:rPr>
              <a:t>Experiência profissional</a:t>
            </a:r>
            <a:br>
              <a:rPr lang="pt-BR" sz="1800" dirty="0">
                <a:solidFill>
                  <a:schemeClr val="bg1"/>
                </a:solidFill>
                <a:latin typeface="Montserrat" panose="00000500000000000000" pitchFamily="2" charset="0"/>
              </a:rPr>
            </a:br>
            <a:endParaRPr lang="pt-BR" sz="1800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r>
              <a:rPr lang="pt-BR" sz="1800" dirty="0">
                <a:solidFill>
                  <a:schemeClr val="bg1"/>
                </a:solidFill>
                <a:latin typeface="Montserrat" panose="00000500000000000000" pitchFamily="2" charset="0"/>
              </a:rPr>
              <a:t>Cientista de dados em segurança da informação;</a:t>
            </a:r>
          </a:p>
          <a:p>
            <a:r>
              <a:rPr lang="pt-BR" sz="1800" dirty="0">
                <a:solidFill>
                  <a:schemeClr val="bg1"/>
                </a:solidFill>
                <a:latin typeface="Montserrat" panose="00000500000000000000" pitchFamily="2" charset="0"/>
              </a:rPr>
              <a:t>Cientista de dados em Crédito &amp; Risco.</a:t>
            </a:r>
          </a:p>
          <a:p>
            <a:endParaRPr lang="pt-BR" sz="1800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4960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DA89A7-BEBC-4CAD-9D2A-7625CAED5F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284" y="0"/>
            <a:ext cx="10515600" cy="1325563"/>
          </a:xfrm>
        </p:spPr>
        <p:txBody>
          <a:bodyPr/>
          <a:lstStyle/>
          <a:p>
            <a:r>
              <a:rPr lang="pt-BR" dirty="0">
                <a:solidFill>
                  <a:schemeClr val="bg1"/>
                </a:solidFill>
                <a:latin typeface="Montserrat" panose="00000500000000000000" pitchFamily="2" charset="0"/>
              </a:rPr>
              <a:t>Calculando Recompensas</a:t>
            </a:r>
            <a:endParaRPr lang="en-US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0250BF07-0A61-4A2A-AAD1-7AB89247ECD5}"/>
              </a:ext>
            </a:extLst>
          </p:cNvPr>
          <p:cNvSpPr/>
          <p:nvPr/>
        </p:nvSpPr>
        <p:spPr>
          <a:xfrm>
            <a:off x="10333261" y="663919"/>
            <a:ext cx="1635455" cy="581218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>
                <a:solidFill>
                  <a:schemeClr val="tx1"/>
                </a:solidFill>
                <a:latin typeface="Montserrat" panose="00000500000000000000" pitchFamily="2" charset="0"/>
              </a:rPr>
              <a:t>Amostragem do ambiente: 5Hz</a:t>
            </a:r>
            <a:endParaRPr lang="en-US" sz="1200" dirty="0">
              <a:solidFill>
                <a:schemeClr val="tx1"/>
              </a:solidFill>
              <a:latin typeface="Montserrat" panose="00000500000000000000" pitchFamily="2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880A2BE-6336-46E8-8698-DA36D925C7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589" y="1367631"/>
            <a:ext cx="10620375" cy="10096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E86616F6-4FFF-4E5D-AB18-B485CD5DDA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064" y="3779874"/>
            <a:ext cx="10629900" cy="10096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Chave Esquerda 5">
            <a:extLst>
              <a:ext uri="{FF2B5EF4-FFF2-40B4-BE49-F238E27FC236}">
                <a16:creationId xmlns:a16="http://schemas.microsoft.com/office/drawing/2014/main" id="{60D30FBE-178E-4F3E-A350-3BEA55761E56}"/>
              </a:ext>
            </a:extLst>
          </p:cNvPr>
          <p:cNvSpPr/>
          <p:nvPr/>
        </p:nvSpPr>
        <p:spPr>
          <a:xfrm rot="16200000">
            <a:off x="5864005" y="-2601082"/>
            <a:ext cx="225642" cy="10658475"/>
          </a:xfrm>
          <a:prstGeom prst="leftBrac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4A12A495-75D3-4F50-8996-274E6E1D5C51}"/>
              </a:ext>
            </a:extLst>
          </p:cNvPr>
          <p:cNvSpPr/>
          <p:nvPr/>
        </p:nvSpPr>
        <p:spPr>
          <a:xfrm>
            <a:off x="4001939" y="3072086"/>
            <a:ext cx="3902149" cy="40225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>
                <a:solidFill>
                  <a:schemeClr val="tx1"/>
                </a:solidFill>
                <a:latin typeface="Montserrat" panose="00000500000000000000" pitchFamily="2" charset="0"/>
              </a:rPr>
              <a:t>Frames utilizados para decisão da saída na próxima amostragem  </a:t>
            </a:r>
            <a:endParaRPr lang="en-US" sz="1200" dirty="0">
              <a:solidFill>
                <a:schemeClr val="tx1"/>
              </a:solidFill>
              <a:latin typeface="Montserrat" panose="00000500000000000000" pitchFamily="2" charset="0"/>
            </a:endParaRPr>
          </a:p>
        </p:txBody>
      </p:sp>
      <p:sp>
        <p:nvSpPr>
          <p:cNvPr id="9" name="Chave Esquerda 8">
            <a:extLst>
              <a:ext uri="{FF2B5EF4-FFF2-40B4-BE49-F238E27FC236}">
                <a16:creationId xmlns:a16="http://schemas.microsoft.com/office/drawing/2014/main" id="{70522F78-E230-48A0-AD23-6A41D301C42C}"/>
              </a:ext>
            </a:extLst>
          </p:cNvPr>
          <p:cNvSpPr/>
          <p:nvPr/>
        </p:nvSpPr>
        <p:spPr>
          <a:xfrm rot="16200000">
            <a:off x="3698952" y="4090285"/>
            <a:ext cx="225643" cy="2009551"/>
          </a:xfrm>
          <a:prstGeom prst="leftBrac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have Esquerda 9">
            <a:extLst>
              <a:ext uri="{FF2B5EF4-FFF2-40B4-BE49-F238E27FC236}">
                <a16:creationId xmlns:a16="http://schemas.microsoft.com/office/drawing/2014/main" id="{64B5AB4C-A598-43EA-9DC5-BAAF6BCFC846}"/>
              </a:ext>
            </a:extLst>
          </p:cNvPr>
          <p:cNvSpPr/>
          <p:nvPr/>
        </p:nvSpPr>
        <p:spPr>
          <a:xfrm rot="16200000">
            <a:off x="10109110" y="4091830"/>
            <a:ext cx="225643" cy="2092066"/>
          </a:xfrm>
          <a:prstGeom prst="leftBrac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FD036E32-B9D6-405B-8CC4-2F613C9DCC09}"/>
              </a:ext>
            </a:extLst>
          </p:cNvPr>
          <p:cNvSpPr/>
          <p:nvPr/>
        </p:nvSpPr>
        <p:spPr>
          <a:xfrm>
            <a:off x="2639531" y="5490369"/>
            <a:ext cx="2344483" cy="85224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>
                <a:solidFill>
                  <a:schemeClr val="tx1"/>
                </a:solidFill>
                <a:latin typeface="Montserrat" panose="00000500000000000000" pitchFamily="2" charset="0"/>
              </a:rPr>
              <a:t>Saída do Modelo foi aplicada nesse frame</a:t>
            </a:r>
            <a:endParaRPr lang="en-US" sz="1200" dirty="0">
              <a:solidFill>
                <a:schemeClr val="tx1"/>
              </a:solidFill>
              <a:latin typeface="Montserrat" panose="00000500000000000000" pitchFamily="2" charset="0"/>
            </a:endParaRPr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3E1AB6C2-3280-4BE4-83F3-EFA9A30ADC42}"/>
              </a:ext>
            </a:extLst>
          </p:cNvPr>
          <p:cNvSpPr/>
          <p:nvPr/>
        </p:nvSpPr>
        <p:spPr>
          <a:xfrm>
            <a:off x="9049689" y="5490369"/>
            <a:ext cx="2344483" cy="85224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>
                <a:solidFill>
                  <a:schemeClr val="tx1"/>
                </a:solidFill>
                <a:latin typeface="Montserrat" panose="00000500000000000000" pitchFamily="2" charset="0"/>
              </a:rPr>
              <a:t>Recompensa é calculada com base no resultado desse frame.</a:t>
            </a:r>
            <a:endParaRPr lang="en-US" sz="1200" dirty="0">
              <a:solidFill>
                <a:schemeClr val="tx1"/>
              </a:solidFill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24540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DA89A7-BEBC-4CAD-9D2A-7625CAED5F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284" y="0"/>
            <a:ext cx="10515600" cy="1325563"/>
          </a:xfrm>
        </p:spPr>
        <p:txBody>
          <a:bodyPr/>
          <a:lstStyle/>
          <a:p>
            <a:r>
              <a:rPr lang="pt-BR" dirty="0">
                <a:solidFill>
                  <a:schemeClr val="bg1"/>
                </a:solidFill>
                <a:latin typeface="Montserrat" panose="00000500000000000000" pitchFamily="2" charset="0"/>
              </a:rPr>
              <a:t>Calculando Recompensas</a:t>
            </a:r>
            <a:endParaRPr lang="en-US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0250BF07-0A61-4A2A-AAD1-7AB89247ECD5}"/>
              </a:ext>
            </a:extLst>
          </p:cNvPr>
          <p:cNvSpPr/>
          <p:nvPr/>
        </p:nvSpPr>
        <p:spPr>
          <a:xfrm>
            <a:off x="10333261" y="663919"/>
            <a:ext cx="1635455" cy="581218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>
                <a:solidFill>
                  <a:schemeClr val="tx1"/>
                </a:solidFill>
                <a:latin typeface="Montserrat" panose="00000500000000000000" pitchFamily="2" charset="0"/>
              </a:rPr>
              <a:t>Amostragem do ambiente: 5Hz</a:t>
            </a:r>
            <a:endParaRPr lang="en-US" sz="1200" dirty="0">
              <a:solidFill>
                <a:schemeClr val="tx1"/>
              </a:solidFill>
              <a:latin typeface="Montserrat" panose="00000500000000000000" pitchFamily="2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880A2BE-6336-46E8-8698-DA36D925C7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589" y="1367631"/>
            <a:ext cx="10620375" cy="10096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E86616F6-4FFF-4E5D-AB18-B485CD5DDA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064" y="3779874"/>
            <a:ext cx="10629900" cy="10096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Chave Esquerda 5">
            <a:extLst>
              <a:ext uri="{FF2B5EF4-FFF2-40B4-BE49-F238E27FC236}">
                <a16:creationId xmlns:a16="http://schemas.microsoft.com/office/drawing/2014/main" id="{60D30FBE-178E-4F3E-A350-3BEA55761E56}"/>
              </a:ext>
            </a:extLst>
          </p:cNvPr>
          <p:cNvSpPr/>
          <p:nvPr/>
        </p:nvSpPr>
        <p:spPr>
          <a:xfrm rot="16200000">
            <a:off x="5864005" y="-2601082"/>
            <a:ext cx="225642" cy="10658475"/>
          </a:xfrm>
          <a:prstGeom prst="leftBrac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4A12A495-75D3-4F50-8996-274E6E1D5C51}"/>
              </a:ext>
            </a:extLst>
          </p:cNvPr>
          <p:cNvSpPr/>
          <p:nvPr/>
        </p:nvSpPr>
        <p:spPr>
          <a:xfrm>
            <a:off x="4025751" y="3033691"/>
            <a:ext cx="3902149" cy="40225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>
                <a:solidFill>
                  <a:schemeClr val="tx1"/>
                </a:solidFill>
                <a:latin typeface="Montserrat" panose="00000500000000000000" pitchFamily="2" charset="0"/>
              </a:rPr>
              <a:t>Frames utilizados para decisão da saída na próxima amostragem  </a:t>
            </a:r>
            <a:endParaRPr lang="en-US" sz="1200" dirty="0">
              <a:solidFill>
                <a:schemeClr val="tx1"/>
              </a:solidFill>
              <a:latin typeface="Montserrat" panose="00000500000000000000" pitchFamily="2" charset="0"/>
            </a:endParaRPr>
          </a:p>
        </p:txBody>
      </p:sp>
      <p:sp>
        <p:nvSpPr>
          <p:cNvPr id="9" name="Chave Esquerda 8">
            <a:extLst>
              <a:ext uri="{FF2B5EF4-FFF2-40B4-BE49-F238E27FC236}">
                <a16:creationId xmlns:a16="http://schemas.microsoft.com/office/drawing/2014/main" id="{70522F78-E230-48A0-AD23-6A41D301C42C}"/>
              </a:ext>
            </a:extLst>
          </p:cNvPr>
          <p:cNvSpPr/>
          <p:nvPr/>
        </p:nvSpPr>
        <p:spPr>
          <a:xfrm rot="16200000">
            <a:off x="3698952" y="4090285"/>
            <a:ext cx="225643" cy="2009551"/>
          </a:xfrm>
          <a:prstGeom prst="leftBrac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have Esquerda 9">
            <a:extLst>
              <a:ext uri="{FF2B5EF4-FFF2-40B4-BE49-F238E27FC236}">
                <a16:creationId xmlns:a16="http://schemas.microsoft.com/office/drawing/2014/main" id="{64B5AB4C-A598-43EA-9DC5-BAAF6BCFC846}"/>
              </a:ext>
            </a:extLst>
          </p:cNvPr>
          <p:cNvSpPr/>
          <p:nvPr/>
        </p:nvSpPr>
        <p:spPr>
          <a:xfrm rot="16200000">
            <a:off x="10046006" y="4030356"/>
            <a:ext cx="225644" cy="2218276"/>
          </a:xfrm>
          <a:prstGeom prst="leftBrac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FD036E32-B9D6-405B-8CC4-2F613C9DCC09}"/>
              </a:ext>
            </a:extLst>
          </p:cNvPr>
          <p:cNvSpPr/>
          <p:nvPr/>
        </p:nvSpPr>
        <p:spPr>
          <a:xfrm>
            <a:off x="2639531" y="5502528"/>
            <a:ext cx="2344483" cy="85224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>
                <a:solidFill>
                  <a:schemeClr val="tx1"/>
                </a:solidFill>
                <a:latin typeface="Montserrat" panose="00000500000000000000" pitchFamily="2" charset="0"/>
              </a:rPr>
              <a:t>Saída do Modelo foi aplicada nesse frame</a:t>
            </a:r>
            <a:endParaRPr lang="en-US" sz="1200" dirty="0">
              <a:solidFill>
                <a:schemeClr val="tx1"/>
              </a:solidFill>
              <a:latin typeface="Montserrat" panose="00000500000000000000" pitchFamily="2" charset="0"/>
            </a:endParaRPr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3E1AB6C2-3280-4BE4-83F3-EFA9A30ADC42}"/>
              </a:ext>
            </a:extLst>
          </p:cNvPr>
          <p:cNvSpPr/>
          <p:nvPr/>
        </p:nvSpPr>
        <p:spPr>
          <a:xfrm>
            <a:off x="8961581" y="5490369"/>
            <a:ext cx="2344483" cy="85224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>
                <a:solidFill>
                  <a:schemeClr val="tx1"/>
                </a:solidFill>
                <a:latin typeface="Montserrat" panose="00000500000000000000" pitchFamily="2" charset="0"/>
              </a:rPr>
              <a:t>Recompensa é calculada com base no resultado desse frame.</a:t>
            </a:r>
            <a:endParaRPr lang="en-US" sz="1200" dirty="0">
              <a:solidFill>
                <a:schemeClr val="tx1"/>
              </a:solidFill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15543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E08405C8-5794-4E51-BC1A-2FB98F87EB4A}"/>
              </a:ext>
            </a:extLst>
          </p:cNvPr>
          <p:cNvSpPr/>
          <p:nvPr/>
        </p:nvSpPr>
        <p:spPr>
          <a:xfrm>
            <a:off x="74428" y="3791002"/>
            <a:ext cx="11742140" cy="3024466"/>
          </a:xfrm>
          <a:prstGeom prst="roundRect">
            <a:avLst>
              <a:gd name="adj" fmla="val 2853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Montserrat" panose="00000500000000000000" pitchFamily="2" charset="0"/>
            </a:endParaRPr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47C09A1C-2ACF-4B5F-A4E1-C357D1C349D2}"/>
              </a:ext>
            </a:extLst>
          </p:cNvPr>
          <p:cNvSpPr/>
          <p:nvPr/>
        </p:nvSpPr>
        <p:spPr>
          <a:xfrm>
            <a:off x="2122972" y="1685695"/>
            <a:ext cx="7013943" cy="1610321"/>
          </a:xfrm>
          <a:prstGeom prst="roundRect">
            <a:avLst>
              <a:gd name="adj" fmla="val 7423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Montserrat" panose="00000500000000000000" pitchFamily="2" charset="0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5DA89A7-BEBC-4CAD-9D2A-7625CAED5F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284" y="0"/>
            <a:ext cx="10515600" cy="1325563"/>
          </a:xfrm>
        </p:spPr>
        <p:txBody>
          <a:bodyPr/>
          <a:lstStyle/>
          <a:p>
            <a:r>
              <a:rPr lang="pt-BR" dirty="0">
                <a:solidFill>
                  <a:schemeClr val="bg1"/>
                </a:solidFill>
                <a:latin typeface="Montserrat" panose="00000500000000000000" pitchFamily="2" charset="0"/>
              </a:rPr>
              <a:t>Modelo &amp; Recompensas</a:t>
            </a:r>
            <a:endParaRPr lang="en-US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0250BF07-0A61-4A2A-AAD1-7AB89247ECD5}"/>
              </a:ext>
            </a:extLst>
          </p:cNvPr>
          <p:cNvSpPr/>
          <p:nvPr/>
        </p:nvSpPr>
        <p:spPr>
          <a:xfrm>
            <a:off x="297712" y="1109368"/>
            <a:ext cx="1635455" cy="58121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>
                <a:solidFill>
                  <a:schemeClr val="tx1"/>
                </a:solidFill>
                <a:latin typeface="Montserrat" panose="00000500000000000000" pitchFamily="2" charset="0"/>
              </a:rPr>
              <a:t>Q-Learning</a:t>
            </a:r>
            <a:endParaRPr lang="en-US" sz="1200" dirty="0">
              <a:solidFill>
                <a:schemeClr val="tx1"/>
              </a:solidFill>
              <a:latin typeface="Montserrat" panose="00000500000000000000" pitchFamily="2" charset="0"/>
            </a:endParaRPr>
          </a:p>
        </p:txBody>
      </p:sp>
      <p:pic>
        <p:nvPicPr>
          <p:cNvPr id="11" name="Gráfico 10">
            <a:extLst>
              <a:ext uri="{FF2B5EF4-FFF2-40B4-BE49-F238E27FC236}">
                <a16:creationId xmlns:a16="http://schemas.microsoft.com/office/drawing/2014/main" id="{F88234A8-8FA3-450F-8560-72DA7FCB4C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04707" y="2124144"/>
            <a:ext cx="5419725" cy="733425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D971017C-01A7-4788-B07A-56918A9173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432" y="3902150"/>
            <a:ext cx="5468929" cy="2828289"/>
          </a:xfrm>
          <a:prstGeom prst="rect">
            <a:avLst/>
          </a:prstGeom>
        </p:spPr>
      </p:pic>
      <p:sp>
        <p:nvSpPr>
          <p:cNvPr id="18" name="Arco 17">
            <a:extLst>
              <a:ext uri="{FF2B5EF4-FFF2-40B4-BE49-F238E27FC236}">
                <a16:creationId xmlns:a16="http://schemas.microsoft.com/office/drawing/2014/main" id="{6D8EAFF5-BFC5-4760-9729-A290962709A4}"/>
              </a:ext>
            </a:extLst>
          </p:cNvPr>
          <p:cNvSpPr/>
          <p:nvPr/>
        </p:nvSpPr>
        <p:spPr>
          <a:xfrm rot="16200000">
            <a:off x="1818154" y="3072796"/>
            <a:ext cx="2828288" cy="4784652"/>
          </a:xfrm>
          <a:prstGeom prst="arc">
            <a:avLst>
              <a:gd name="adj1" fmla="val 16200000"/>
              <a:gd name="adj2" fmla="val 2157271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Conector reto 19">
            <a:extLst>
              <a:ext uri="{FF2B5EF4-FFF2-40B4-BE49-F238E27FC236}">
                <a16:creationId xmlns:a16="http://schemas.microsoft.com/office/drawing/2014/main" id="{CECA336F-4A4A-48DB-9A40-76804FEF8EF7}"/>
              </a:ext>
            </a:extLst>
          </p:cNvPr>
          <p:cNvCxnSpPr/>
          <p:nvPr/>
        </p:nvCxnSpPr>
        <p:spPr>
          <a:xfrm>
            <a:off x="3232298" y="4050977"/>
            <a:ext cx="239232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CaixaDeTexto 22">
                <a:extLst>
                  <a:ext uri="{FF2B5EF4-FFF2-40B4-BE49-F238E27FC236}">
                    <a16:creationId xmlns:a16="http://schemas.microsoft.com/office/drawing/2014/main" id="{8613ACFE-37BE-41CE-A0E9-508B7FEDBBB3}"/>
                  </a:ext>
                </a:extLst>
              </p:cNvPr>
              <p:cNvSpPr txBox="1"/>
              <p:nvPr/>
            </p:nvSpPr>
            <p:spPr>
              <a:xfrm>
                <a:off x="6145364" y="4987638"/>
                <a:ext cx="5671203" cy="8871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𝑅𝑒𝑤𝑎𝑟𝑑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 </m:t>
                      </m:r>
                      <m:func>
                        <m:func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pt-BR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f>
                            <m:f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𝑉𝑒𝑙𝑜𝑐𝑖𝑡𝑦</m:t>
                                  </m:r>
                                </m:e>
                                <m:sub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𝑆𝑐𝑜𝑟𝑒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𝑃𝑜𝑖𝑛𝑡𝑠</m:t>
                                  </m:r>
                                </m:e>
                                <m:sub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𝑆𝑐𝑜𝑟𝑒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+2∗</m:t>
                          </m:r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𝑃𝑜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𝑠𝑖𝑡𝑖𝑜𝑛</m:t>
                              </m:r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𝑆𝑐𝑜𝑟𝑒</m:t>
                              </m:r>
                            </m:sub>
                          </m:s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3" name="CaixaDeTexto 22">
                <a:extLst>
                  <a:ext uri="{FF2B5EF4-FFF2-40B4-BE49-F238E27FC236}">
                    <a16:creationId xmlns:a16="http://schemas.microsoft.com/office/drawing/2014/main" id="{8613ACFE-37BE-41CE-A0E9-508B7FEDBB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5364" y="4987638"/>
                <a:ext cx="5671203" cy="88710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378196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DA89A7-BEBC-4CAD-9D2A-7625CAED5F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284" y="0"/>
            <a:ext cx="10515600" cy="1325563"/>
          </a:xfrm>
        </p:spPr>
        <p:txBody>
          <a:bodyPr/>
          <a:lstStyle/>
          <a:p>
            <a:r>
              <a:rPr lang="pt-BR" dirty="0">
                <a:solidFill>
                  <a:schemeClr val="bg1"/>
                </a:solidFill>
                <a:latin typeface="Montserrat" panose="00000500000000000000" pitchFamily="2" charset="0"/>
              </a:rPr>
              <a:t>Modelo &amp; Recompensas</a:t>
            </a:r>
            <a:endParaRPr lang="en-US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237400A8-06A4-4BD8-A49C-39F6A795E7F5}"/>
              </a:ext>
            </a:extLst>
          </p:cNvPr>
          <p:cNvSpPr/>
          <p:nvPr/>
        </p:nvSpPr>
        <p:spPr>
          <a:xfrm>
            <a:off x="223284" y="1175391"/>
            <a:ext cx="11742140" cy="5501855"/>
          </a:xfrm>
          <a:prstGeom prst="roundRect">
            <a:avLst>
              <a:gd name="adj" fmla="val 2398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Montserrat" panose="00000500000000000000" pitchFamily="2" charset="0"/>
            </a:endParaRP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DC0AC7BB-BF4A-4414-9AAE-DC94A35F3E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1460" y="2772130"/>
            <a:ext cx="5164131" cy="2670661"/>
          </a:xfrm>
          <a:prstGeom prst="rect">
            <a:avLst/>
          </a:prstGeom>
        </p:spPr>
      </p:pic>
      <p:sp>
        <p:nvSpPr>
          <p:cNvPr id="15" name="Arco 14">
            <a:extLst>
              <a:ext uri="{FF2B5EF4-FFF2-40B4-BE49-F238E27FC236}">
                <a16:creationId xmlns:a16="http://schemas.microsoft.com/office/drawing/2014/main" id="{A88697A0-A3AD-441C-8786-430FC948EC5C}"/>
              </a:ext>
            </a:extLst>
          </p:cNvPr>
          <p:cNvSpPr/>
          <p:nvPr/>
        </p:nvSpPr>
        <p:spPr>
          <a:xfrm rot="16200000">
            <a:off x="7110987" y="1905971"/>
            <a:ext cx="2488017" cy="4517991"/>
          </a:xfrm>
          <a:prstGeom prst="arc">
            <a:avLst>
              <a:gd name="adj1" fmla="val 16200000"/>
              <a:gd name="adj2" fmla="val 2157271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Conector reto 15">
            <a:extLst>
              <a:ext uri="{FF2B5EF4-FFF2-40B4-BE49-F238E27FC236}">
                <a16:creationId xmlns:a16="http://schemas.microsoft.com/office/drawing/2014/main" id="{2C4D0870-65BC-43C3-8A47-671F42C68383}"/>
              </a:ext>
            </a:extLst>
          </p:cNvPr>
          <p:cNvCxnSpPr>
            <a:cxnSpLocks/>
          </p:cNvCxnSpPr>
          <p:nvPr/>
        </p:nvCxnSpPr>
        <p:spPr>
          <a:xfrm>
            <a:off x="8318205" y="2920957"/>
            <a:ext cx="242911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CaixaDeTexto 18">
                <a:extLst>
                  <a:ext uri="{FF2B5EF4-FFF2-40B4-BE49-F238E27FC236}">
                    <a16:creationId xmlns:a16="http://schemas.microsoft.com/office/drawing/2014/main" id="{8CDA306B-218F-41E5-BC0D-7EBC08477070}"/>
                  </a:ext>
                </a:extLst>
              </p:cNvPr>
              <p:cNvSpPr txBox="1"/>
              <p:nvPr/>
            </p:nvSpPr>
            <p:spPr>
              <a:xfrm>
                <a:off x="5600498" y="1709031"/>
                <a:ext cx="5671203" cy="8871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𝑅𝑒𝑤𝑎𝑟𝑑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 </m:t>
                      </m:r>
                      <m:func>
                        <m:func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pt-BR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f>
                            <m:f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𝑉𝑒𝑙𝑜𝑐𝑖𝑡𝑦</m:t>
                                  </m:r>
                                </m:e>
                                <m:sub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𝑆𝑐𝑜𝑟𝑒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𝑃𝑜𝑖𝑛𝑡𝑠</m:t>
                                  </m:r>
                                </m:e>
                                <m:sub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𝑆𝑐𝑜𝑟𝑒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+2∗</m:t>
                          </m:r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𝑃𝑜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𝑠𝑖𝑡𝑖𝑜𝑛</m:t>
                              </m:r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𝑆𝑐𝑜𝑟𝑒</m:t>
                              </m:r>
                            </m:sub>
                          </m:s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9" name="CaixaDeTexto 18">
                <a:extLst>
                  <a:ext uri="{FF2B5EF4-FFF2-40B4-BE49-F238E27FC236}">
                    <a16:creationId xmlns:a16="http://schemas.microsoft.com/office/drawing/2014/main" id="{8CDA306B-218F-41E5-BC0D-7EBC084770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0498" y="1709031"/>
                <a:ext cx="5671203" cy="88710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Imagem 5">
            <a:extLst>
              <a:ext uri="{FF2B5EF4-FFF2-40B4-BE49-F238E27FC236}">
                <a16:creationId xmlns:a16="http://schemas.microsoft.com/office/drawing/2014/main" id="{06704F8C-B7E3-48ED-9A1F-28970DCC7B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976" y="1325563"/>
            <a:ext cx="4011901" cy="5239361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2B9DBA62-0306-465C-9BDE-0DBB916492B3}"/>
              </a:ext>
            </a:extLst>
          </p:cNvPr>
          <p:cNvSpPr txBox="1"/>
          <p:nvPr/>
        </p:nvSpPr>
        <p:spPr>
          <a:xfrm>
            <a:off x="4912242" y="5826260"/>
            <a:ext cx="685331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latin typeface="Montserrat" panose="00000500000000000000" pitchFamily="2" charset="0"/>
              </a:rPr>
              <a:t>Os comandos do Joystick foram codificados, e foram encontrados apenas 9 codificações possíveis, que é traduzida em uma camada densa com 9 neurônios.</a:t>
            </a:r>
            <a:endParaRPr lang="en-US" sz="1400" dirty="0"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31837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DA89A7-BEBC-4CAD-9D2A-7625CAED5F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651" y="-244549"/>
            <a:ext cx="10515600" cy="1325563"/>
          </a:xfrm>
        </p:spPr>
        <p:txBody>
          <a:bodyPr/>
          <a:lstStyle/>
          <a:p>
            <a:r>
              <a:rPr lang="pt-BR" dirty="0">
                <a:solidFill>
                  <a:schemeClr val="bg1"/>
                </a:solidFill>
                <a:latin typeface="Montserrat" panose="00000500000000000000" pitchFamily="2" charset="0"/>
              </a:rPr>
              <a:t>Primeiros Treinamentos</a:t>
            </a:r>
            <a:endParaRPr lang="en-US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pic>
        <p:nvPicPr>
          <p:cNvPr id="3" name="Mídia Online 2" title="How the Reinforcement Learning Engine Works">
            <a:hlinkClick r:id="" action="ppaction://media"/>
            <a:extLst>
              <a:ext uri="{FF2B5EF4-FFF2-40B4-BE49-F238E27FC236}">
                <a16:creationId xmlns:a16="http://schemas.microsoft.com/office/drawing/2014/main" id="{286ED9E6-985F-4D62-A4E7-451634C93270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662763" y="772670"/>
            <a:ext cx="10657368" cy="5994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058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DA89A7-BEBC-4CAD-9D2A-7625CAED5F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651" y="-244549"/>
            <a:ext cx="10515600" cy="1325563"/>
          </a:xfrm>
        </p:spPr>
        <p:txBody>
          <a:bodyPr/>
          <a:lstStyle/>
          <a:p>
            <a:r>
              <a:rPr lang="pt-BR" dirty="0">
                <a:solidFill>
                  <a:schemeClr val="bg1"/>
                </a:solidFill>
                <a:latin typeface="Montserrat" panose="00000500000000000000" pitchFamily="2" charset="0"/>
              </a:rPr>
              <a:t>Algum Tempo Depois...</a:t>
            </a:r>
            <a:endParaRPr lang="en-US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pic>
        <p:nvPicPr>
          <p:cNvPr id="6" name="Mídia Online 5" title="Reinforcement Learning Engine - After 1 day of Training.">
            <a:hlinkClick r:id="" action="ppaction://media"/>
            <a:extLst>
              <a:ext uri="{FF2B5EF4-FFF2-40B4-BE49-F238E27FC236}">
                <a16:creationId xmlns:a16="http://schemas.microsoft.com/office/drawing/2014/main" id="{5DE49B77-BA4A-47BE-A7DB-1F2B5FD7F764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563526" y="744278"/>
            <a:ext cx="10868838" cy="6113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558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DA89A7-BEBC-4CAD-9D2A-7625CAED5F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41182"/>
            <a:ext cx="10515600" cy="1325563"/>
          </a:xfrm>
        </p:spPr>
        <p:txBody>
          <a:bodyPr/>
          <a:lstStyle/>
          <a:p>
            <a:r>
              <a:rPr lang="pt-BR" dirty="0">
                <a:solidFill>
                  <a:schemeClr val="bg1"/>
                </a:solidFill>
                <a:latin typeface="Montserrat" panose="00000500000000000000" pitchFamily="2" charset="0"/>
              </a:rPr>
              <a:t>Obrigado.</a:t>
            </a:r>
            <a:endParaRPr lang="en-US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D7762AA4-99CE-4D2F-9EAF-C2CFB0A7CE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2438" y="1522247"/>
            <a:ext cx="3363432" cy="3363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3619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08305-AF68-4B79-AE9F-42031DE08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068" y="163160"/>
            <a:ext cx="8576649" cy="1325563"/>
          </a:xfrm>
        </p:spPr>
        <p:txBody>
          <a:bodyPr/>
          <a:lstStyle/>
          <a:p>
            <a:r>
              <a:rPr lang="pt-BR" dirty="0">
                <a:solidFill>
                  <a:schemeClr val="bg1"/>
                </a:solidFill>
                <a:latin typeface="Montserrat" panose="00000500000000000000" pitchFamily="2" charset="0"/>
              </a:rPr>
              <a:t>Tópicos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D7A9106-8005-485A-92CE-66609EE8A2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8609" y="1488723"/>
            <a:ext cx="11063323" cy="4893604"/>
          </a:xfrm>
        </p:spPr>
        <p:txBody>
          <a:bodyPr anchor="ctr">
            <a:noAutofit/>
          </a:bodyPr>
          <a:lstStyle/>
          <a:p>
            <a:r>
              <a:rPr lang="pt-BR" sz="2000" dirty="0">
                <a:solidFill>
                  <a:schemeClr val="bg1"/>
                </a:solidFill>
                <a:latin typeface="Montserrat" panose="00000500000000000000" pitchFamily="2" charset="0"/>
              </a:rPr>
              <a:t>Desenvolvimento de uma plataforma generalista de aprendizado por reforço a partir de uma máquina virtual Linux;</a:t>
            </a:r>
            <a:br>
              <a:rPr lang="pt-BR" sz="2000" dirty="0">
                <a:solidFill>
                  <a:schemeClr val="bg1"/>
                </a:solidFill>
                <a:latin typeface="Montserrat" panose="00000500000000000000" pitchFamily="2" charset="0"/>
              </a:rPr>
            </a:br>
            <a:endParaRPr lang="pt-BR" sz="2000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r>
              <a:rPr lang="pt-BR" sz="2000" dirty="0">
                <a:solidFill>
                  <a:schemeClr val="bg1"/>
                </a:solidFill>
                <a:latin typeface="Montserrat" panose="00000500000000000000" pitchFamily="2" charset="0"/>
              </a:rPr>
              <a:t>Aplicação de técnicas de processamento de imagem;</a:t>
            </a:r>
            <a:br>
              <a:rPr lang="pt-BR" sz="2000" dirty="0">
                <a:solidFill>
                  <a:schemeClr val="bg1"/>
                </a:solidFill>
                <a:latin typeface="Montserrat" panose="00000500000000000000" pitchFamily="2" charset="0"/>
              </a:rPr>
            </a:br>
            <a:endParaRPr lang="pt-BR" sz="2000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r>
              <a:rPr lang="pt-BR" sz="2000" dirty="0">
                <a:solidFill>
                  <a:schemeClr val="bg1"/>
                </a:solidFill>
                <a:latin typeface="Montserrat" panose="00000500000000000000" pitchFamily="2" charset="0"/>
              </a:rPr>
              <a:t>Quase nada de </a:t>
            </a:r>
            <a:r>
              <a:rPr lang="pt-BR" sz="2000" dirty="0" err="1">
                <a:solidFill>
                  <a:schemeClr val="bg1"/>
                </a:solidFill>
                <a:latin typeface="Montserrat" panose="00000500000000000000" pitchFamily="2" charset="0"/>
              </a:rPr>
              <a:t>DeepLearning</a:t>
            </a:r>
            <a:r>
              <a:rPr lang="pt-BR" sz="2000" dirty="0">
                <a:solidFill>
                  <a:schemeClr val="bg1"/>
                </a:solidFill>
                <a:latin typeface="Montserrat" panose="00000500000000000000" pitchFamily="2" charset="0"/>
              </a:rPr>
              <a:t>;</a:t>
            </a:r>
          </a:p>
          <a:p>
            <a:endParaRPr lang="pt-BR" sz="2000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r>
              <a:rPr lang="pt-BR" sz="2000" dirty="0">
                <a:solidFill>
                  <a:schemeClr val="bg1"/>
                </a:solidFill>
                <a:latin typeface="Montserrat" panose="00000500000000000000" pitchFamily="2" charset="0"/>
              </a:rPr>
              <a:t>Quase nada de aprendizado por reforço.</a:t>
            </a:r>
          </a:p>
        </p:txBody>
      </p:sp>
    </p:spTree>
    <p:extLst>
      <p:ext uri="{BB962C8B-B14F-4D97-AF65-F5344CB8AC3E}">
        <p14:creationId xmlns:p14="http://schemas.microsoft.com/office/powerpoint/2010/main" val="30981197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08305-AF68-4B79-AE9F-42031DE08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284" y="-3128"/>
            <a:ext cx="8576649" cy="1325563"/>
          </a:xfrm>
        </p:spPr>
        <p:txBody>
          <a:bodyPr/>
          <a:lstStyle/>
          <a:p>
            <a:r>
              <a:rPr lang="pt-BR" dirty="0">
                <a:solidFill>
                  <a:schemeClr val="bg1"/>
                </a:solidFill>
                <a:latin typeface="Montserrat" panose="00000500000000000000" pitchFamily="2" charset="0"/>
              </a:rPr>
              <a:t>Motivações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D7A9106-8005-485A-92CE-66609EE8A2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5122" y="1347207"/>
            <a:ext cx="5386811" cy="4893604"/>
          </a:xfrm>
        </p:spPr>
        <p:txBody>
          <a:bodyPr anchor="ctr">
            <a:noAutofit/>
          </a:bodyPr>
          <a:lstStyle/>
          <a:p>
            <a:r>
              <a:rPr lang="pt-BR" sz="2000" dirty="0">
                <a:solidFill>
                  <a:schemeClr val="bg1"/>
                </a:solidFill>
                <a:latin typeface="Montserrat" panose="00000500000000000000" pitchFamily="2" charset="0"/>
              </a:rPr>
              <a:t>Plataforma dedicada para aprendizagem por reforço;</a:t>
            </a:r>
            <a:br>
              <a:rPr lang="pt-BR" sz="2000" dirty="0">
                <a:solidFill>
                  <a:schemeClr val="bg1"/>
                </a:solidFill>
                <a:latin typeface="Montserrat" panose="00000500000000000000" pitchFamily="2" charset="0"/>
              </a:rPr>
            </a:br>
            <a:endParaRPr lang="pt-BR" sz="2000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r>
              <a:rPr lang="pt-BR" sz="2000" dirty="0">
                <a:solidFill>
                  <a:schemeClr val="bg1"/>
                </a:solidFill>
                <a:latin typeface="Montserrat" panose="00000500000000000000" pitchFamily="2" charset="0"/>
              </a:rPr>
              <a:t>Vários jogos que eu não me interesso;</a:t>
            </a:r>
            <a:br>
              <a:rPr lang="pt-BR" sz="2000" dirty="0">
                <a:solidFill>
                  <a:schemeClr val="bg1"/>
                </a:solidFill>
                <a:latin typeface="Montserrat" panose="00000500000000000000" pitchFamily="2" charset="0"/>
              </a:rPr>
            </a:br>
            <a:endParaRPr lang="pt-BR" sz="2000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r>
              <a:rPr lang="pt-BR" sz="2000" dirty="0">
                <a:solidFill>
                  <a:schemeClr val="bg1"/>
                </a:solidFill>
                <a:latin typeface="Montserrat" panose="00000500000000000000" pitchFamily="2" charset="0"/>
              </a:rPr>
              <a:t>Muita coisa nela já pronta (basicamente testar modelagem);</a:t>
            </a:r>
          </a:p>
          <a:p>
            <a:endParaRPr lang="pt-BR" sz="2000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r>
              <a:rPr lang="pt-BR" sz="2000" dirty="0">
                <a:solidFill>
                  <a:schemeClr val="bg1"/>
                </a:solidFill>
                <a:latin typeface="Montserrat" panose="00000500000000000000" pitchFamily="2" charset="0"/>
              </a:rPr>
              <a:t>As vezes não funciona, visualização ruim etc.</a:t>
            </a:r>
          </a:p>
        </p:txBody>
      </p:sp>
      <p:pic>
        <p:nvPicPr>
          <p:cNvPr id="3" name="original">
            <a:hlinkClick r:id="" action="ppaction://media"/>
            <a:extLst>
              <a:ext uri="{FF2B5EF4-FFF2-40B4-BE49-F238E27FC236}">
                <a16:creationId xmlns:a16="http://schemas.microsoft.com/office/drawing/2014/main" id="{C1700501-B2FE-4CD3-BA90-09AA9C2F158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07525" y="1616834"/>
            <a:ext cx="3523030" cy="462397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26" name="Picture 2" descr="Microsoft investirá US$ 1 bilhão na OpenAI, empresa de IA de Elon Musk -  TecMundo">
            <a:extLst>
              <a:ext uri="{FF2B5EF4-FFF2-40B4-BE49-F238E27FC236}">
                <a16:creationId xmlns:a16="http://schemas.microsoft.com/office/drawing/2014/main" id="{D1D20DB6-6874-44FA-ADFC-DAD4E838B2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-861723" y="3086100"/>
            <a:ext cx="3877733" cy="1454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1839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3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08305-AF68-4B79-AE9F-42031DE08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068" y="5220"/>
            <a:ext cx="8576649" cy="1325563"/>
          </a:xfrm>
        </p:spPr>
        <p:txBody>
          <a:bodyPr/>
          <a:lstStyle/>
          <a:p>
            <a:r>
              <a:rPr lang="pt-BR" dirty="0">
                <a:solidFill>
                  <a:schemeClr val="bg1"/>
                </a:solidFill>
                <a:latin typeface="Montserrat" panose="00000500000000000000" pitchFamily="2" charset="0"/>
              </a:rPr>
              <a:t>Motivações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D7A9106-8005-485A-92CE-66609EE8A2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5122" y="1347207"/>
            <a:ext cx="5386811" cy="4893604"/>
          </a:xfrm>
        </p:spPr>
        <p:txBody>
          <a:bodyPr anchor="ctr">
            <a:noAutofit/>
          </a:bodyPr>
          <a:lstStyle/>
          <a:p>
            <a:r>
              <a:rPr lang="pt-BR" sz="2000" dirty="0">
                <a:solidFill>
                  <a:schemeClr val="bg1"/>
                </a:solidFill>
                <a:latin typeface="Montserrat" panose="00000500000000000000" pitchFamily="2" charset="0"/>
              </a:rPr>
              <a:t>Plataforma dedicada para aprendizagem por reforço;</a:t>
            </a:r>
            <a:br>
              <a:rPr lang="pt-BR" sz="2000" dirty="0">
                <a:solidFill>
                  <a:schemeClr val="bg1"/>
                </a:solidFill>
                <a:latin typeface="Montserrat" panose="00000500000000000000" pitchFamily="2" charset="0"/>
              </a:rPr>
            </a:br>
            <a:endParaRPr lang="pt-BR" sz="2000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r>
              <a:rPr lang="pt-BR" sz="2000" dirty="0">
                <a:solidFill>
                  <a:schemeClr val="bg1"/>
                </a:solidFill>
                <a:latin typeface="Montserrat" panose="00000500000000000000" pitchFamily="2" charset="0"/>
              </a:rPr>
              <a:t>Vários jogos que não me representam;</a:t>
            </a:r>
            <a:br>
              <a:rPr lang="pt-BR" sz="2000" dirty="0">
                <a:solidFill>
                  <a:schemeClr val="bg1"/>
                </a:solidFill>
                <a:latin typeface="Montserrat" panose="00000500000000000000" pitchFamily="2" charset="0"/>
              </a:rPr>
            </a:br>
            <a:endParaRPr lang="pt-BR" sz="2000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r>
              <a:rPr lang="pt-BR" sz="2000" dirty="0">
                <a:solidFill>
                  <a:schemeClr val="bg1"/>
                </a:solidFill>
                <a:latin typeface="Montserrat" panose="00000500000000000000" pitchFamily="2" charset="0"/>
              </a:rPr>
              <a:t>Muita coisa nela já pronta;</a:t>
            </a:r>
          </a:p>
          <a:p>
            <a:endParaRPr lang="pt-BR" sz="2000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r>
              <a:rPr lang="pt-BR" sz="2000" dirty="0">
                <a:solidFill>
                  <a:schemeClr val="bg1"/>
                </a:solidFill>
                <a:latin typeface="Montserrat" panose="00000500000000000000" pitchFamily="2" charset="0"/>
              </a:rPr>
              <a:t>As vezes não funciona, visualização ruim etc.</a:t>
            </a:r>
          </a:p>
        </p:txBody>
      </p:sp>
      <p:pic>
        <p:nvPicPr>
          <p:cNvPr id="3" name="original">
            <a:hlinkClick r:id="" action="ppaction://media"/>
            <a:extLst>
              <a:ext uri="{FF2B5EF4-FFF2-40B4-BE49-F238E27FC236}">
                <a16:creationId xmlns:a16="http://schemas.microsoft.com/office/drawing/2014/main" id="{C1700501-B2FE-4CD3-BA90-09AA9C2F158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07525" y="1616834"/>
            <a:ext cx="3523030" cy="462397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26" name="Picture 2" descr="Microsoft investirá US$ 1 bilhão na OpenAI, empresa de IA de Elon Musk -  TecMundo">
            <a:extLst>
              <a:ext uri="{FF2B5EF4-FFF2-40B4-BE49-F238E27FC236}">
                <a16:creationId xmlns:a16="http://schemas.microsoft.com/office/drawing/2014/main" id="{D1D20DB6-6874-44FA-ADFC-DAD4E838B2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-861723" y="3086100"/>
            <a:ext cx="3877733" cy="1454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95B244B5-1499-488E-9297-1D6875103C36}"/>
              </a:ext>
            </a:extLst>
          </p:cNvPr>
          <p:cNvSpPr/>
          <p:nvPr/>
        </p:nvSpPr>
        <p:spPr>
          <a:xfrm>
            <a:off x="5029197" y="2291491"/>
            <a:ext cx="6812735" cy="3146552"/>
          </a:xfrm>
          <a:prstGeom prst="roundRect">
            <a:avLst>
              <a:gd name="adj" fmla="val 7881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4400">
                <a:solidFill>
                  <a:schemeClr val="tx1"/>
                </a:solidFill>
                <a:latin typeface="Montserrat" panose="00000500000000000000" pitchFamily="2" charset="0"/>
              </a:rPr>
              <a:t>Porque não tentar fazer o meu próprio?</a:t>
            </a:r>
            <a:endParaRPr lang="en-US" sz="4400" dirty="0">
              <a:solidFill>
                <a:schemeClr val="tx1"/>
              </a:solidFill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7577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3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DA89A7-BEBC-4CAD-9D2A-7625CAED5F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181" y="18255"/>
            <a:ext cx="10515600" cy="1325563"/>
          </a:xfrm>
        </p:spPr>
        <p:txBody>
          <a:bodyPr/>
          <a:lstStyle/>
          <a:p>
            <a:r>
              <a:rPr lang="pt-BR" dirty="0">
                <a:solidFill>
                  <a:schemeClr val="bg1"/>
                </a:solidFill>
                <a:latin typeface="Montserrat" panose="00000500000000000000" pitchFamily="2" charset="0"/>
              </a:rPr>
              <a:t>Premissas</a:t>
            </a:r>
            <a:endParaRPr lang="en-US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D4BE001-3653-4364-BCE3-0A7846ABBC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pt-BR" dirty="0">
                <a:solidFill>
                  <a:schemeClr val="bg1"/>
                </a:solidFill>
                <a:latin typeface="Montserrat" panose="00000500000000000000" pitchFamily="2" charset="0"/>
              </a:rPr>
              <a:t>Aceitar entrada de controle</a:t>
            </a:r>
          </a:p>
          <a:p>
            <a:endParaRPr lang="pt-BR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r>
              <a:rPr lang="pt-BR" dirty="0">
                <a:solidFill>
                  <a:schemeClr val="bg1"/>
                </a:solidFill>
                <a:latin typeface="Montserrat" panose="00000500000000000000" pitchFamily="2" charset="0"/>
              </a:rPr>
              <a:t>Aceitar qualquer emulador</a:t>
            </a:r>
          </a:p>
          <a:p>
            <a:endParaRPr lang="pt-BR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r>
              <a:rPr lang="pt-BR" dirty="0">
                <a:solidFill>
                  <a:schemeClr val="bg1"/>
                </a:solidFill>
                <a:latin typeface="Montserrat" panose="00000500000000000000" pitchFamily="2" charset="0"/>
              </a:rPr>
              <a:t>Rodar aprendizagem por reforço em tempo real (ver com meus próprios olhos episodio a episodio)</a:t>
            </a:r>
          </a:p>
          <a:p>
            <a:endParaRPr lang="pt-BR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r>
              <a:rPr lang="pt-BR" dirty="0">
                <a:solidFill>
                  <a:schemeClr val="bg1"/>
                </a:solidFill>
                <a:latin typeface="Montserrat" panose="00000500000000000000" pitchFamily="2" charset="0"/>
              </a:rPr>
              <a:t>Trabalhar apenas com INPUTS e OUTPUTS humanos.</a:t>
            </a:r>
          </a:p>
          <a:p>
            <a:endParaRPr lang="pt-BR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r>
              <a:rPr lang="pt-BR" dirty="0">
                <a:solidFill>
                  <a:schemeClr val="bg1"/>
                </a:solidFill>
                <a:latin typeface="Montserrat" panose="00000500000000000000" pitchFamily="2" charset="0"/>
              </a:rPr>
              <a:t>Poder trabalhar em qualquer ambiente  (jogo).</a:t>
            </a:r>
            <a:endParaRPr lang="en-US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18372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DA89A7-BEBC-4CAD-9D2A-7625CAED5F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079" y="-1"/>
            <a:ext cx="10515600" cy="1325563"/>
          </a:xfrm>
        </p:spPr>
        <p:txBody>
          <a:bodyPr/>
          <a:lstStyle/>
          <a:p>
            <a:r>
              <a:rPr lang="pt-BR" dirty="0">
                <a:solidFill>
                  <a:schemeClr val="bg1"/>
                </a:solidFill>
                <a:latin typeface="Montserrat" panose="00000500000000000000" pitchFamily="2" charset="0"/>
              </a:rPr>
              <a:t>Arquitetura - Requisitos</a:t>
            </a:r>
            <a:endParaRPr lang="en-US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D4BE001-3653-4364-BCE3-0A7846ABBC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349" y="3955312"/>
            <a:ext cx="5663609" cy="2635828"/>
          </a:xfrm>
        </p:spPr>
        <p:txBody>
          <a:bodyPr>
            <a:normAutofit/>
          </a:bodyPr>
          <a:lstStyle/>
          <a:p>
            <a:r>
              <a:rPr lang="pt-BR" dirty="0">
                <a:solidFill>
                  <a:schemeClr val="bg1"/>
                </a:solidFill>
                <a:latin typeface="Montserrat" panose="00000500000000000000" pitchFamily="2" charset="0"/>
              </a:rPr>
              <a:t>Máquina Virtual (VM) – Debian (Ubuntu, </a:t>
            </a:r>
            <a:r>
              <a:rPr lang="pt-BR" dirty="0" err="1">
                <a:solidFill>
                  <a:schemeClr val="bg1"/>
                </a:solidFill>
                <a:latin typeface="Montserrat" panose="00000500000000000000" pitchFamily="2" charset="0"/>
              </a:rPr>
              <a:t>Mint</a:t>
            </a:r>
            <a:r>
              <a:rPr lang="pt-BR" dirty="0">
                <a:solidFill>
                  <a:schemeClr val="bg1"/>
                </a:solidFill>
                <a:latin typeface="Montserrat" panose="00000500000000000000" pitchFamily="2" charset="0"/>
              </a:rPr>
              <a:t>, etc.);</a:t>
            </a:r>
          </a:p>
          <a:p>
            <a:r>
              <a:rPr lang="pt-BR" dirty="0">
                <a:solidFill>
                  <a:schemeClr val="bg1"/>
                </a:solidFill>
                <a:latin typeface="Montserrat" panose="00000500000000000000" pitchFamily="2" charset="0"/>
              </a:rPr>
              <a:t>4 </a:t>
            </a:r>
            <a:r>
              <a:rPr lang="pt-BR" dirty="0" err="1">
                <a:solidFill>
                  <a:schemeClr val="bg1"/>
                </a:solidFill>
                <a:latin typeface="Montserrat" panose="00000500000000000000" pitchFamily="2" charset="0"/>
              </a:rPr>
              <a:t>vcpus</a:t>
            </a:r>
            <a:r>
              <a:rPr lang="pt-BR" dirty="0">
                <a:solidFill>
                  <a:schemeClr val="bg1"/>
                </a:solidFill>
                <a:latin typeface="Montserrat" panose="00000500000000000000" pitchFamily="2" charset="0"/>
              </a:rPr>
              <a:t>;</a:t>
            </a:r>
          </a:p>
          <a:p>
            <a:r>
              <a:rPr lang="pt-BR" dirty="0">
                <a:solidFill>
                  <a:schemeClr val="bg1"/>
                </a:solidFill>
                <a:latin typeface="Montserrat" panose="00000500000000000000" pitchFamily="2" charset="0"/>
              </a:rPr>
              <a:t>4 Gb </a:t>
            </a:r>
            <a:r>
              <a:rPr lang="pt-BR" dirty="0" err="1">
                <a:solidFill>
                  <a:schemeClr val="bg1"/>
                </a:solidFill>
                <a:latin typeface="Montserrat" panose="00000500000000000000" pitchFamily="2" charset="0"/>
              </a:rPr>
              <a:t>Ram</a:t>
            </a:r>
            <a:r>
              <a:rPr lang="pt-BR" dirty="0">
                <a:solidFill>
                  <a:schemeClr val="bg1"/>
                </a:solidFill>
                <a:latin typeface="Montserrat" panose="00000500000000000000" pitchFamily="2" charset="0"/>
              </a:rPr>
              <a:t>;</a:t>
            </a:r>
          </a:p>
          <a:p>
            <a:r>
              <a:rPr lang="pt-BR" dirty="0">
                <a:solidFill>
                  <a:schemeClr val="bg1"/>
                </a:solidFill>
                <a:latin typeface="Montserrat" panose="00000500000000000000" pitchFamily="2" charset="0"/>
              </a:rPr>
              <a:t>40 Gb HDD.</a:t>
            </a:r>
          </a:p>
          <a:p>
            <a:endParaRPr lang="pt-BR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67DA7E65-607C-4865-B719-7D1106B31BF1}"/>
              </a:ext>
            </a:extLst>
          </p:cNvPr>
          <p:cNvSpPr txBox="1">
            <a:spLocks/>
          </p:cNvSpPr>
          <p:nvPr/>
        </p:nvSpPr>
        <p:spPr>
          <a:xfrm>
            <a:off x="6528391" y="3955312"/>
            <a:ext cx="5663609" cy="263582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>
                <a:solidFill>
                  <a:schemeClr val="bg1"/>
                </a:solidFill>
                <a:latin typeface="Montserrat" panose="00000500000000000000" pitchFamily="2" charset="0"/>
              </a:rPr>
              <a:t>Meu PC (treinamento Modelo);</a:t>
            </a:r>
          </a:p>
          <a:p>
            <a:r>
              <a:rPr lang="pt-BR" dirty="0">
                <a:solidFill>
                  <a:schemeClr val="bg1"/>
                </a:solidFill>
                <a:latin typeface="Montserrat" panose="00000500000000000000" pitchFamily="2" charset="0"/>
              </a:rPr>
              <a:t>Placa gráfica OK (R9 290x 4Gb </a:t>
            </a:r>
            <a:r>
              <a:rPr lang="pt-BR" dirty="0" err="1">
                <a:solidFill>
                  <a:schemeClr val="bg1"/>
                </a:solidFill>
                <a:latin typeface="Montserrat" panose="00000500000000000000" pitchFamily="2" charset="0"/>
              </a:rPr>
              <a:t>ram</a:t>
            </a:r>
            <a:r>
              <a:rPr lang="pt-BR" dirty="0">
                <a:solidFill>
                  <a:schemeClr val="bg1"/>
                </a:solidFill>
                <a:latin typeface="Montserrat" panose="00000500000000000000" pitchFamily="2" charset="0"/>
              </a:rPr>
              <a:t>);</a:t>
            </a:r>
          </a:p>
          <a:p>
            <a:r>
              <a:rPr lang="pt-BR" dirty="0" err="1">
                <a:solidFill>
                  <a:schemeClr val="bg1"/>
                </a:solidFill>
                <a:latin typeface="Montserrat" panose="00000500000000000000" pitchFamily="2" charset="0"/>
              </a:rPr>
              <a:t>Tensorflow</a:t>
            </a:r>
            <a:r>
              <a:rPr lang="pt-BR" dirty="0">
                <a:solidFill>
                  <a:schemeClr val="bg1"/>
                </a:solidFill>
                <a:latin typeface="Montserrat" panose="00000500000000000000" pitchFamily="2" charset="0"/>
              </a:rPr>
              <a:t> 2.0;</a:t>
            </a:r>
          </a:p>
          <a:p>
            <a:r>
              <a:rPr lang="pt-BR" dirty="0">
                <a:solidFill>
                  <a:schemeClr val="bg1"/>
                </a:solidFill>
                <a:latin typeface="Montserrat" panose="00000500000000000000" pitchFamily="2" charset="0"/>
              </a:rPr>
              <a:t>Fé;</a:t>
            </a:r>
          </a:p>
          <a:p>
            <a:r>
              <a:rPr lang="pt-BR" dirty="0">
                <a:solidFill>
                  <a:schemeClr val="bg1"/>
                </a:solidFill>
                <a:latin typeface="Montserrat" panose="00000500000000000000" pitchFamily="2" charset="0"/>
              </a:rPr>
              <a:t>Etc...</a:t>
            </a:r>
          </a:p>
          <a:p>
            <a:endParaRPr lang="pt-BR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4329A825-5ADC-40AA-A29D-FCBD90B83B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7053" y="1325563"/>
            <a:ext cx="1988289" cy="1988289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A3474B0-FCB1-4A68-AE69-5783AE68E9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6658" y="1325562"/>
            <a:ext cx="1988289" cy="1988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5820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DA89A7-BEBC-4CAD-9D2A-7625CAED5F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45" y="0"/>
            <a:ext cx="10515600" cy="1325563"/>
          </a:xfrm>
        </p:spPr>
        <p:txBody>
          <a:bodyPr/>
          <a:lstStyle/>
          <a:p>
            <a:r>
              <a:rPr lang="pt-BR" dirty="0">
                <a:solidFill>
                  <a:schemeClr val="bg1"/>
                </a:solidFill>
                <a:latin typeface="Montserrat" panose="00000500000000000000" pitchFamily="2" charset="0"/>
              </a:rPr>
              <a:t>Arquitetura – Papéis - VM</a:t>
            </a:r>
            <a:endParaRPr lang="en-US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B6289918-5B33-4482-B739-41EE1C441B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9343" y="1643764"/>
            <a:ext cx="10515600" cy="4848446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pt-BR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r>
              <a:rPr lang="pt-BR" sz="2400" dirty="0">
                <a:solidFill>
                  <a:schemeClr val="bg1"/>
                </a:solidFill>
                <a:latin typeface="Montserrat" panose="00000500000000000000" pitchFamily="2" charset="0"/>
              </a:rPr>
              <a:t>Ligar Emulador com rom e SAVED STATE;</a:t>
            </a:r>
          </a:p>
          <a:p>
            <a:r>
              <a:rPr lang="pt-BR" sz="2400" dirty="0">
                <a:solidFill>
                  <a:schemeClr val="bg1"/>
                </a:solidFill>
                <a:latin typeface="Montserrat" panose="00000500000000000000" pitchFamily="2" charset="0"/>
              </a:rPr>
              <a:t>Encontra a posição da janela do Emulador na tela;</a:t>
            </a:r>
          </a:p>
          <a:p>
            <a:r>
              <a:rPr lang="pt-BR" sz="2400" dirty="0">
                <a:solidFill>
                  <a:schemeClr val="bg1"/>
                </a:solidFill>
                <a:latin typeface="Montserrat" panose="00000500000000000000" pitchFamily="2" charset="0"/>
              </a:rPr>
              <a:t>Captura imagem na tela a uma taxa de amostragem X;</a:t>
            </a:r>
          </a:p>
          <a:p>
            <a:r>
              <a:rPr lang="pt-BR" sz="2400" dirty="0" err="1">
                <a:solidFill>
                  <a:schemeClr val="bg1"/>
                </a:solidFill>
                <a:latin typeface="Montserrat" panose="00000500000000000000" pitchFamily="2" charset="0"/>
              </a:rPr>
              <a:t>Hook</a:t>
            </a:r>
            <a:r>
              <a:rPr lang="pt-BR" sz="24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pt-BR" sz="2400" dirty="0" err="1">
                <a:solidFill>
                  <a:schemeClr val="bg1"/>
                </a:solidFill>
                <a:latin typeface="Montserrat" panose="00000500000000000000" pitchFamily="2" charset="0"/>
              </a:rPr>
              <a:t>the</a:t>
            </a:r>
            <a:r>
              <a:rPr lang="pt-BR" sz="2400" dirty="0">
                <a:solidFill>
                  <a:schemeClr val="bg1"/>
                </a:solidFill>
                <a:latin typeface="Montserrat" panose="00000500000000000000" pitchFamily="2" charset="0"/>
              </a:rPr>
              <a:t> Joystick para emulação de comando (mais difícil);</a:t>
            </a:r>
          </a:p>
          <a:p>
            <a:r>
              <a:rPr lang="pt-BR" sz="2400" dirty="0">
                <a:solidFill>
                  <a:schemeClr val="bg1"/>
                </a:solidFill>
                <a:latin typeface="Montserrat" panose="00000500000000000000" pitchFamily="2" charset="0"/>
              </a:rPr>
              <a:t>Jogar o EPISÓDIO;</a:t>
            </a:r>
          </a:p>
          <a:p>
            <a:r>
              <a:rPr lang="pt-BR" sz="2400" dirty="0">
                <a:solidFill>
                  <a:schemeClr val="bg1"/>
                </a:solidFill>
                <a:latin typeface="Montserrat" panose="00000500000000000000" pitchFamily="2" charset="0"/>
              </a:rPr>
              <a:t>Detectar FIM do EPISÓDIO;</a:t>
            </a:r>
          </a:p>
          <a:p>
            <a:r>
              <a:rPr lang="pt-BR" sz="2400" dirty="0">
                <a:solidFill>
                  <a:schemeClr val="bg1"/>
                </a:solidFill>
                <a:latin typeface="Montserrat" panose="00000500000000000000" pitchFamily="2" charset="0"/>
              </a:rPr>
              <a:t>Enviar todos os dados necessários do EPISÓDIO para treinamento;</a:t>
            </a:r>
          </a:p>
          <a:p>
            <a:r>
              <a:rPr lang="pt-BR" sz="2400" dirty="0">
                <a:solidFill>
                  <a:schemeClr val="bg1"/>
                </a:solidFill>
                <a:latin typeface="Montserrat" panose="00000500000000000000" pitchFamily="2" charset="0"/>
              </a:rPr>
              <a:t>Baixar o novo modelo treinado, carregar o novo modelo.</a:t>
            </a:r>
          </a:p>
          <a:p>
            <a:endParaRPr lang="pt-BR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cxnSp>
        <p:nvCxnSpPr>
          <p:cNvPr id="4" name="Conector: Angulado 3">
            <a:extLst>
              <a:ext uri="{FF2B5EF4-FFF2-40B4-BE49-F238E27FC236}">
                <a16:creationId xmlns:a16="http://schemas.microsoft.com/office/drawing/2014/main" id="{D214240C-FEA6-498A-81C9-74C047A40503}"/>
              </a:ext>
            </a:extLst>
          </p:cNvPr>
          <p:cNvCxnSpPr>
            <a:cxnSpLocks/>
            <a:stCxn id="5" idx="2"/>
            <a:endCxn id="5" idx="0"/>
          </p:cNvCxnSpPr>
          <p:nvPr/>
        </p:nvCxnSpPr>
        <p:spPr>
          <a:xfrm rot="5400000" flipH="1">
            <a:off x="3522920" y="4067987"/>
            <a:ext cx="4848446" cy="12700"/>
          </a:xfrm>
          <a:prstGeom prst="bentConnector5">
            <a:avLst>
              <a:gd name="adj1" fmla="val -4715"/>
              <a:gd name="adj2" fmla="val 43200000"/>
              <a:gd name="adj3" fmla="val 104715"/>
            </a:avLst>
          </a:prstGeom>
          <a:ln w="57150">
            <a:solidFill>
              <a:schemeClr val="bg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18331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DA89A7-BEBC-4CAD-9D2A-7625CAED5F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977" y="0"/>
            <a:ext cx="10515600" cy="1325563"/>
          </a:xfrm>
        </p:spPr>
        <p:txBody>
          <a:bodyPr/>
          <a:lstStyle/>
          <a:p>
            <a:r>
              <a:rPr lang="pt-BR" dirty="0">
                <a:solidFill>
                  <a:schemeClr val="bg1"/>
                </a:solidFill>
                <a:latin typeface="Montserrat" panose="00000500000000000000" pitchFamily="2" charset="0"/>
              </a:rPr>
              <a:t>Arquitetura – Papéis – TF_API</a:t>
            </a:r>
            <a:endParaRPr lang="en-US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B6289918-5B33-4482-B739-41EE1C441B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6157" y="2210797"/>
            <a:ext cx="10515600" cy="329609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pt-BR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r>
              <a:rPr lang="pt-BR" dirty="0">
                <a:solidFill>
                  <a:schemeClr val="bg1"/>
                </a:solidFill>
                <a:latin typeface="Montserrat" panose="00000500000000000000" pitchFamily="2" charset="0"/>
              </a:rPr>
              <a:t>Receber os dados do episódio;</a:t>
            </a:r>
          </a:p>
          <a:p>
            <a:r>
              <a:rPr lang="pt-BR" dirty="0">
                <a:solidFill>
                  <a:schemeClr val="bg1"/>
                </a:solidFill>
                <a:latin typeface="Montserrat" panose="00000500000000000000" pitchFamily="2" charset="0"/>
              </a:rPr>
              <a:t>Calcular </a:t>
            </a:r>
            <a:r>
              <a:rPr lang="pt-BR" dirty="0" err="1">
                <a:solidFill>
                  <a:schemeClr val="bg1"/>
                </a:solidFill>
                <a:latin typeface="Montserrat" panose="00000500000000000000" pitchFamily="2" charset="0"/>
              </a:rPr>
              <a:t>Rewards</a:t>
            </a:r>
            <a:r>
              <a:rPr lang="pt-BR" dirty="0">
                <a:solidFill>
                  <a:schemeClr val="bg1"/>
                </a:solidFill>
                <a:latin typeface="Montserrat" panose="00000500000000000000" pitchFamily="2" charset="0"/>
              </a:rPr>
              <a:t> (Sim, calcular tudo. A VM só joga.);</a:t>
            </a:r>
          </a:p>
          <a:p>
            <a:r>
              <a:rPr lang="pt-BR" dirty="0">
                <a:solidFill>
                  <a:schemeClr val="bg1"/>
                </a:solidFill>
                <a:latin typeface="Montserrat" panose="00000500000000000000" pitchFamily="2" charset="0"/>
              </a:rPr>
              <a:t>Aplicar Q-Learning;</a:t>
            </a:r>
          </a:p>
          <a:p>
            <a:r>
              <a:rPr lang="pt-BR" dirty="0">
                <a:solidFill>
                  <a:schemeClr val="bg1"/>
                </a:solidFill>
                <a:latin typeface="Montserrat" panose="00000500000000000000" pitchFamily="2" charset="0"/>
              </a:rPr>
              <a:t>Treinar o Modelo (época);</a:t>
            </a:r>
          </a:p>
          <a:p>
            <a:r>
              <a:rPr lang="pt-BR" dirty="0">
                <a:solidFill>
                  <a:schemeClr val="bg1"/>
                </a:solidFill>
                <a:latin typeface="Montserrat" panose="00000500000000000000" pitchFamily="2" charset="0"/>
              </a:rPr>
              <a:t>Salvar dados (se quiser);</a:t>
            </a:r>
          </a:p>
          <a:p>
            <a:r>
              <a:rPr lang="pt-BR" dirty="0">
                <a:solidFill>
                  <a:schemeClr val="bg1"/>
                </a:solidFill>
                <a:latin typeface="Montserrat" panose="00000500000000000000" pitchFamily="2" charset="0"/>
              </a:rPr>
              <a:t>Enviar modelo para VM.</a:t>
            </a:r>
          </a:p>
          <a:p>
            <a:endParaRPr lang="pt-BR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cxnSp>
        <p:nvCxnSpPr>
          <p:cNvPr id="4" name="Conector: Angulado 3">
            <a:extLst>
              <a:ext uri="{FF2B5EF4-FFF2-40B4-BE49-F238E27FC236}">
                <a16:creationId xmlns:a16="http://schemas.microsoft.com/office/drawing/2014/main" id="{D214240C-FEA6-498A-81C9-74C047A40503}"/>
              </a:ext>
            </a:extLst>
          </p:cNvPr>
          <p:cNvCxnSpPr>
            <a:cxnSpLocks/>
            <a:stCxn id="5" idx="2"/>
            <a:endCxn id="5" idx="0"/>
          </p:cNvCxnSpPr>
          <p:nvPr/>
        </p:nvCxnSpPr>
        <p:spPr>
          <a:xfrm rot="5400000" flipH="1">
            <a:off x="4345910" y="3858844"/>
            <a:ext cx="3296094" cy="12700"/>
          </a:xfrm>
          <a:prstGeom prst="bentConnector5">
            <a:avLst>
              <a:gd name="adj1" fmla="val -6935"/>
              <a:gd name="adj2" fmla="val 43200000"/>
              <a:gd name="adj3" fmla="val 106935"/>
            </a:avLst>
          </a:prstGeom>
          <a:ln w="57150">
            <a:solidFill>
              <a:schemeClr val="bg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16253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4453</TotalTime>
  <Words>820</Words>
  <Application>Microsoft Office PowerPoint</Application>
  <PresentationFormat>Widescreen</PresentationFormat>
  <Paragraphs>148</Paragraphs>
  <Slides>26</Slides>
  <Notes>0</Notes>
  <HiddenSlides>1</HiddenSlides>
  <MMClips>4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26</vt:i4>
      </vt:variant>
    </vt:vector>
  </HeadingPairs>
  <TitlesOfParts>
    <vt:vector size="32" baseType="lpstr">
      <vt:lpstr>Arial</vt:lpstr>
      <vt:lpstr>Calibri</vt:lpstr>
      <vt:lpstr>Calibri Light</vt:lpstr>
      <vt:lpstr>Cambria Math</vt:lpstr>
      <vt:lpstr>Montserrat</vt:lpstr>
      <vt:lpstr>Office Theme</vt:lpstr>
      <vt:lpstr>Criação de plataforma de aprendizado por reforço</vt:lpstr>
      <vt:lpstr>Um pouquinho sobre a minha pessoa...</vt:lpstr>
      <vt:lpstr>Tópicos</vt:lpstr>
      <vt:lpstr>Motivações</vt:lpstr>
      <vt:lpstr>Motivações</vt:lpstr>
      <vt:lpstr>Premissas</vt:lpstr>
      <vt:lpstr>Arquitetura - Requisitos</vt:lpstr>
      <vt:lpstr>Arquitetura – Papéis - VM</vt:lpstr>
      <vt:lpstr>Arquitetura – Papéis – TF_API</vt:lpstr>
      <vt:lpstr>Arquitetura Desenvolvida</vt:lpstr>
      <vt:lpstr>Arquitetura Desenvolvida</vt:lpstr>
      <vt:lpstr>Arquitetura Desenvolvida</vt:lpstr>
      <vt:lpstr>Outrun</vt:lpstr>
      <vt:lpstr>Outrun</vt:lpstr>
      <vt:lpstr>Outrun</vt:lpstr>
      <vt:lpstr>Desenvolvimento do Ambiente</vt:lpstr>
      <vt:lpstr>Desenvolvimento do Ambiente</vt:lpstr>
      <vt:lpstr>Processamento de imagem do Ambiente</vt:lpstr>
      <vt:lpstr>Calculando Recompensas</vt:lpstr>
      <vt:lpstr>Calculando Recompensas</vt:lpstr>
      <vt:lpstr>Calculando Recompensas</vt:lpstr>
      <vt:lpstr>Modelo &amp; Recompensas</vt:lpstr>
      <vt:lpstr>Modelo &amp; Recompensas</vt:lpstr>
      <vt:lpstr>Primeiros Treinamentos</vt:lpstr>
      <vt:lpstr>Algum Tempo Depois...</vt:lpstr>
      <vt:lpstr>Obrigado.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Planejamentos Data Science</dc:title>
  <dc:creator>Sergio Spieler</dc:creator>
  <cp:lastModifiedBy>Vinicius Ormenesse</cp:lastModifiedBy>
  <cp:revision>157</cp:revision>
  <dcterms:created xsi:type="dcterms:W3CDTF">2019-10-03T13:10:35Z</dcterms:created>
  <dcterms:modified xsi:type="dcterms:W3CDTF">2020-10-30T15:34:41Z</dcterms:modified>
</cp:coreProperties>
</file>